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5.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9.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30.xml" ContentType="application/vnd.openxmlformats-officedocument.themeOverride+xml"/>
  <Override PartName="/ppt/theme/themeOverride3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85" r:id="rId2"/>
    <p:sldId id="378" r:id="rId3"/>
    <p:sldId id="257" r:id="rId4"/>
    <p:sldId id="283" r:id="rId5"/>
    <p:sldId id="258" r:id="rId6"/>
    <p:sldId id="333" r:id="rId7"/>
    <p:sldId id="332" r:id="rId8"/>
    <p:sldId id="359" r:id="rId9"/>
    <p:sldId id="342" r:id="rId10"/>
    <p:sldId id="338" r:id="rId11"/>
    <p:sldId id="340" r:id="rId12"/>
    <p:sldId id="361" r:id="rId13"/>
    <p:sldId id="341" r:id="rId14"/>
    <p:sldId id="360" r:id="rId15"/>
    <p:sldId id="368" r:id="rId16"/>
    <p:sldId id="334" r:id="rId17"/>
    <p:sldId id="343" r:id="rId18"/>
    <p:sldId id="344" r:id="rId19"/>
    <p:sldId id="345" r:id="rId20"/>
    <p:sldId id="346" r:id="rId21"/>
    <p:sldId id="347" r:id="rId22"/>
    <p:sldId id="348" r:id="rId23"/>
    <p:sldId id="369" r:id="rId24"/>
    <p:sldId id="349" r:id="rId25"/>
    <p:sldId id="350" r:id="rId26"/>
    <p:sldId id="302" r:id="rId27"/>
    <p:sldId id="351" r:id="rId28"/>
    <p:sldId id="370" r:id="rId29"/>
    <p:sldId id="371" r:id="rId30"/>
    <p:sldId id="355" r:id="rId31"/>
    <p:sldId id="353" r:id="rId32"/>
    <p:sldId id="354" r:id="rId33"/>
    <p:sldId id="356" r:id="rId34"/>
    <p:sldId id="274" r:id="rId35"/>
    <p:sldId id="275" r:id="rId36"/>
    <p:sldId id="286" r:id="rId37"/>
    <p:sldId id="322" r:id="rId38"/>
    <p:sldId id="324" r:id="rId39"/>
    <p:sldId id="323" r:id="rId40"/>
    <p:sldId id="288" r:id="rId41"/>
    <p:sldId id="372" r:id="rId42"/>
    <p:sldId id="373" r:id="rId43"/>
    <p:sldId id="374" r:id="rId44"/>
    <p:sldId id="375" r:id="rId45"/>
    <p:sldId id="376" r:id="rId46"/>
    <p:sldId id="306" r:id="rId47"/>
    <p:sldId id="308" r:id="rId48"/>
    <p:sldId id="309" r:id="rId49"/>
    <p:sldId id="330" r:id="rId50"/>
    <p:sldId id="310" r:id="rId51"/>
    <p:sldId id="312" r:id="rId52"/>
    <p:sldId id="313" r:id="rId53"/>
    <p:sldId id="314" r:id="rId54"/>
    <p:sldId id="317" r:id="rId55"/>
    <p:sldId id="329" r:id="rId56"/>
    <p:sldId id="377" r:id="rId57"/>
  </p:sldIdLst>
  <p:sldSz cx="12192000" cy="6858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04040"/>
    <a:srgbClr val="6AB42D"/>
    <a:srgbClr val="58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9" autoAdjust="0"/>
    <p:restoredTop sz="94660"/>
  </p:normalViewPr>
  <p:slideViewPr>
    <p:cSldViewPr snapToGrid="0" showGuides="1">
      <p:cViewPr varScale="1">
        <p:scale>
          <a:sx n="111" d="100"/>
          <a:sy n="111" d="100"/>
        </p:scale>
        <p:origin x="132" y="30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F9D29-2093-4CE7-A82D-0B954CEFF5D3}" type="doc">
      <dgm:prSet loTypeId="urn:microsoft.com/office/officeart/2005/8/layout/vList4" loCatId="picture" qsTypeId="urn:microsoft.com/office/officeart/2005/8/quickstyle/simple4" qsCatId="simple" csTypeId="urn:microsoft.com/office/officeart/2005/8/colors/accent1_2" csCatId="accent1" phldr="1"/>
      <dgm:spPr/>
      <dgm:t>
        <a:bodyPr/>
        <a:lstStyle/>
        <a:p>
          <a:endParaRPr lang="es-MX"/>
        </a:p>
      </dgm:t>
    </dgm:pt>
    <dgm:pt modelId="{0176D744-A345-4D51-9A92-F48F963DE4F9}">
      <dgm:prSet phldrT="[Texto]" custT="1"/>
      <dgm:spPr>
        <a:xfrm>
          <a:off x="0" y="0"/>
          <a:ext cx="7776864" cy="802140"/>
        </a:xfrm>
      </dgm:spPr>
      <dgm:t>
        <a:bodyPr/>
        <a:lstStyle/>
        <a:p>
          <a:r>
            <a:rPr lang="es-MX" sz="2000" smtClean="0">
              <a:latin typeface="Times New Roman" panose="02020603050405020304" pitchFamily="18" charset="0"/>
              <a:ea typeface="+mn-ea"/>
              <a:cs typeface="Times New Roman" panose="02020603050405020304" pitchFamily="18" charset="0"/>
            </a:rPr>
            <a:t>Ampliación de Cobertura de Servicios de Agua Potable y Alcantarillado.</a:t>
          </a:r>
          <a:endParaRPr lang="es-MX" sz="2000" dirty="0">
            <a:latin typeface="Times New Roman" panose="02020603050405020304" pitchFamily="18" charset="0"/>
            <a:ea typeface="+mn-ea"/>
            <a:cs typeface="Times New Roman" panose="02020603050405020304" pitchFamily="18" charset="0"/>
          </a:endParaRPr>
        </a:p>
      </dgm:t>
    </dgm:pt>
    <dgm:pt modelId="{1A91D05C-62D7-4ADD-BF30-DEC17D4B33B6}" type="parTrans" cxnId="{93E37980-BB93-47B2-BAFE-2963EC441145}">
      <dgm:prSet/>
      <dgm:spPr/>
      <dgm:t>
        <a:bodyPr/>
        <a:lstStyle/>
        <a:p>
          <a:endParaRPr lang="es-MX" sz="2000">
            <a:latin typeface="Times New Roman" panose="02020603050405020304" pitchFamily="18" charset="0"/>
            <a:cs typeface="Times New Roman" panose="02020603050405020304" pitchFamily="18" charset="0"/>
          </a:endParaRPr>
        </a:p>
      </dgm:t>
    </dgm:pt>
    <dgm:pt modelId="{C1BB5351-F229-408D-93A3-7709CE35B340}" type="sibTrans" cxnId="{93E37980-BB93-47B2-BAFE-2963EC441145}">
      <dgm:prSet/>
      <dgm:spPr/>
      <dgm:t>
        <a:bodyPr/>
        <a:lstStyle/>
        <a:p>
          <a:endParaRPr lang="es-MX" sz="2000">
            <a:latin typeface="Times New Roman" panose="02020603050405020304" pitchFamily="18" charset="0"/>
            <a:cs typeface="Times New Roman" panose="02020603050405020304" pitchFamily="18" charset="0"/>
          </a:endParaRPr>
        </a:p>
      </dgm:t>
    </dgm:pt>
    <dgm:pt modelId="{3888E718-FF84-4274-91FC-90948B3EED0C}">
      <dgm:prSet phldrT="[Texto]" custT="1"/>
      <dgm:spPr>
        <a:xfrm>
          <a:off x="0" y="882354"/>
          <a:ext cx="7776864" cy="802140"/>
        </a:xfrm>
      </dgm:spPr>
      <dgm:t>
        <a:bodyPr/>
        <a:lstStyle/>
        <a:p>
          <a:r>
            <a:rPr lang="es-MX" sz="2000" smtClean="0">
              <a:latin typeface="Times New Roman" panose="02020603050405020304" pitchFamily="18" charset="0"/>
              <a:ea typeface="+mn-ea"/>
              <a:cs typeface="Times New Roman" panose="02020603050405020304" pitchFamily="18" charset="0"/>
            </a:rPr>
            <a:t>Mejoramiento de la Eficiencia Física y Comercial.</a:t>
          </a:r>
          <a:endParaRPr lang="es-MX" sz="2000" dirty="0">
            <a:latin typeface="Times New Roman" panose="02020603050405020304" pitchFamily="18" charset="0"/>
            <a:ea typeface="+mn-ea"/>
            <a:cs typeface="Times New Roman" panose="02020603050405020304" pitchFamily="18" charset="0"/>
          </a:endParaRPr>
        </a:p>
      </dgm:t>
    </dgm:pt>
    <dgm:pt modelId="{E40FE4DA-CFE4-4C6F-A0D9-BBF0BAF261EF}" type="parTrans" cxnId="{FEE0232D-E020-41FB-B87A-28BC63103719}">
      <dgm:prSet/>
      <dgm:spPr/>
      <dgm:t>
        <a:bodyPr/>
        <a:lstStyle/>
        <a:p>
          <a:endParaRPr lang="es-MX" sz="2000">
            <a:latin typeface="Times New Roman" panose="02020603050405020304" pitchFamily="18" charset="0"/>
            <a:cs typeface="Times New Roman" panose="02020603050405020304" pitchFamily="18" charset="0"/>
          </a:endParaRPr>
        </a:p>
      </dgm:t>
    </dgm:pt>
    <dgm:pt modelId="{BC9BF31B-7E24-4E93-A869-55603A63B4C7}" type="sibTrans" cxnId="{FEE0232D-E020-41FB-B87A-28BC63103719}">
      <dgm:prSet/>
      <dgm:spPr/>
      <dgm:t>
        <a:bodyPr/>
        <a:lstStyle/>
        <a:p>
          <a:endParaRPr lang="es-MX" sz="2000">
            <a:latin typeface="Times New Roman" panose="02020603050405020304" pitchFamily="18" charset="0"/>
            <a:cs typeface="Times New Roman" panose="02020603050405020304" pitchFamily="18" charset="0"/>
          </a:endParaRPr>
        </a:p>
      </dgm:t>
    </dgm:pt>
    <dgm:pt modelId="{C1C1B539-07F6-49FA-9F54-B6D57F4055E2}">
      <dgm:prSet phldrT="[Texto]" custT="1"/>
      <dgm:spPr>
        <a:xfrm>
          <a:off x="0" y="2647062"/>
          <a:ext cx="7776864" cy="802140"/>
        </a:xfrm>
      </dgm:spPr>
      <dgm:t>
        <a:bodyPr/>
        <a:lstStyle/>
        <a:p>
          <a:r>
            <a:rPr lang="es-MX" sz="1800" smtClean="0">
              <a:latin typeface="Times New Roman" panose="02020603050405020304" pitchFamily="18" charset="0"/>
              <a:ea typeface="+mn-ea"/>
              <a:cs typeface="Times New Roman" panose="02020603050405020304" pitchFamily="18" charset="0"/>
            </a:rPr>
            <a:t>Construcción, Rehabilitación y Conservación de la Infraestructura Hidráulica del Subsector, incluyendo las </a:t>
          </a:r>
          <a:r>
            <a:rPr lang="es-ES" sz="1800" smtClean="0">
              <a:latin typeface="Times New Roman" panose="02020603050405020304" pitchFamily="18" charset="0"/>
              <a:ea typeface="+mn-ea"/>
              <a:cs typeface="Times New Roman" panose="02020603050405020304" pitchFamily="18" charset="0"/>
            </a:rPr>
            <a:t>requeridas para el desalojo de las aguas pluviales de las zonas urbanas</a:t>
          </a:r>
          <a:endParaRPr lang="es-MX" sz="1800" dirty="0">
            <a:latin typeface="Times New Roman" panose="02020603050405020304" pitchFamily="18" charset="0"/>
            <a:ea typeface="+mn-ea"/>
            <a:cs typeface="Times New Roman" panose="02020603050405020304" pitchFamily="18" charset="0"/>
          </a:endParaRPr>
        </a:p>
      </dgm:t>
    </dgm:pt>
    <dgm:pt modelId="{DE225AF9-1CA6-4A6E-B016-1EA5844EA256}" type="parTrans" cxnId="{78FCB7C6-685B-471B-8275-39A9F4CFFC86}">
      <dgm:prSet/>
      <dgm:spPr/>
      <dgm:t>
        <a:bodyPr/>
        <a:lstStyle/>
        <a:p>
          <a:endParaRPr lang="es-MX" sz="2000">
            <a:latin typeface="Times New Roman" panose="02020603050405020304" pitchFamily="18" charset="0"/>
            <a:cs typeface="Times New Roman" panose="02020603050405020304" pitchFamily="18" charset="0"/>
          </a:endParaRPr>
        </a:p>
      </dgm:t>
    </dgm:pt>
    <dgm:pt modelId="{9C6DBB9C-7C44-4737-B921-E5D69B972A42}" type="sibTrans" cxnId="{78FCB7C6-685B-471B-8275-39A9F4CFFC86}">
      <dgm:prSet/>
      <dgm:spPr/>
      <dgm:t>
        <a:bodyPr/>
        <a:lstStyle/>
        <a:p>
          <a:endParaRPr lang="es-MX" sz="2000">
            <a:latin typeface="Times New Roman" panose="02020603050405020304" pitchFamily="18" charset="0"/>
            <a:cs typeface="Times New Roman" panose="02020603050405020304" pitchFamily="18" charset="0"/>
          </a:endParaRPr>
        </a:p>
      </dgm:t>
    </dgm:pt>
    <dgm:pt modelId="{A97EAF01-562E-4B03-8A1E-47AEA8CF6B7E}">
      <dgm:prSet phldrT="[Texto]" custT="1"/>
      <dgm:spPr>
        <a:xfrm>
          <a:off x="0" y="1764708"/>
          <a:ext cx="7776864" cy="802140"/>
        </a:xfrm>
      </dgm:spPr>
      <dgm:t>
        <a:bodyPr/>
        <a:lstStyle/>
        <a:p>
          <a:r>
            <a:rPr lang="es-MX" sz="2000" smtClean="0">
              <a:latin typeface="Times New Roman" panose="02020603050405020304" pitchFamily="18" charset="0"/>
              <a:ea typeface="+mn-ea"/>
              <a:cs typeface="Times New Roman" panose="02020603050405020304" pitchFamily="18" charset="0"/>
            </a:rPr>
            <a:t>Elaboración de Estudios y Proyectos</a:t>
          </a:r>
          <a:endParaRPr lang="es-MX" sz="2000" dirty="0">
            <a:latin typeface="Times New Roman" panose="02020603050405020304" pitchFamily="18" charset="0"/>
            <a:ea typeface="+mn-ea"/>
            <a:cs typeface="Times New Roman" panose="02020603050405020304" pitchFamily="18" charset="0"/>
          </a:endParaRPr>
        </a:p>
      </dgm:t>
    </dgm:pt>
    <dgm:pt modelId="{4CB444D7-680E-4DC3-B52E-3771E3AAC357}" type="parTrans" cxnId="{127CD987-EB01-4E2E-B6F6-78ADF2B8678D}">
      <dgm:prSet/>
      <dgm:spPr/>
      <dgm:t>
        <a:bodyPr/>
        <a:lstStyle/>
        <a:p>
          <a:endParaRPr lang="es-MX" sz="2000">
            <a:latin typeface="Times New Roman" panose="02020603050405020304" pitchFamily="18" charset="0"/>
            <a:cs typeface="Times New Roman" panose="02020603050405020304" pitchFamily="18" charset="0"/>
          </a:endParaRPr>
        </a:p>
      </dgm:t>
    </dgm:pt>
    <dgm:pt modelId="{260DB3A4-D9E5-4E35-B2BD-E2B43FE01271}" type="sibTrans" cxnId="{127CD987-EB01-4E2E-B6F6-78ADF2B8678D}">
      <dgm:prSet/>
      <dgm:spPr/>
      <dgm:t>
        <a:bodyPr/>
        <a:lstStyle/>
        <a:p>
          <a:endParaRPr lang="es-MX" sz="2000">
            <a:latin typeface="Times New Roman" panose="02020603050405020304" pitchFamily="18" charset="0"/>
            <a:cs typeface="Times New Roman" panose="02020603050405020304" pitchFamily="18" charset="0"/>
          </a:endParaRPr>
        </a:p>
      </dgm:t>
    </dgm:pt>
    <dgm:pt modelId="{7F58C6CC-6F49-4443-8C1C-9FD55C078C2E}" type="pres">
      <dgm:prSet presAssocID="{940F9D29-2093-4CE7-A82D-0B954CEFF5D3}" presName="linear" presStyleCnt="0">
        <dgm:presLayoutVars>
          <dgm:dir/>
          <dgm:resizeHandles val="exact"/>
        </dgm:presLayoutVars>
      </dgm:prSet>
      <dgm:spPr/>
      <dgm:t>
        <a:bodyPr/>
        <a:lstStyle/>
        <a:p>
          <a:endParaRPr lang="es-MX"/>
        </a:p>
      </dgm:t>
    </dgm:pt>
    <dgm:pt modelId="{4050352D-43B7-4467-B2F8-E598AE0CFC66}" type="pres">
      <dgm:prSet presAssocID="{0176D744-A345-4D51-9A92-F48F963DE4F9}" presName="comp" presStyleCnt="0"/>
      <dgm:spPr/>
      <dgm:t>
        <a:bodyPr/>
        <a:lstStyle/>
        <a:p>
          <a:endParaRPr lang="es-ES"/>
        </a:p>
      </dgm:t>
    </dgm:pt>
    <dgm:pt modelId="{EF0E31D6-FF40-44CA-819D-1F3277AC40F9}" type="pres">
      <dgm:prSet presAssocID="{0176D744-A345-4D51-9A92-F48F963DE4F9}" presName="box" presStyleLbl="node1" presStyleIdx="0" presStyleCnt="4" custLinFactNeighborX="192"/>
      <dgm:spPr>
        <a:prstGeom prst="roundRect">
          <a:avLst>
            <a:gd name="adj" fmla="val 10000"/>
          </a:avLst>
        </a:prstGeom>
      </dgm:spPr>
      <dgm:t>
        <a:bodyPr/>
        <a:lstStyle/>
        <a:p>
          <a:endParaRPr lang="es-MX"/>
        </a:p>
      </dgm:t>
    </dgm:pt>
    <dgm:pt modelId="{B5054F0F-A481-4901-8726-36FBC7456CC2}" type="pres">
      <dgm:prSet presAssocID="{0176D744-A345-4D51-9A92-F48F963DE4F9}" presName="img" presStyleLbl="fgImgPlace1" presStyleIdx="0" presStyleCnt="4"/>
      <dgm:spPr>
        <a:xfrm>
          <a:off x="80214" y="80214"/>
          <a:ext cx="1555372" cy="64171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t>
        <a:bodyPr/>
        <a:lstStyle/>
        <a:p>
          <a:endParaRPr lang="es-MX"/>
        </a:p>
      </dgm:t>
    </dgm:pt>
    <dgm:pt modelId="{D3890E11-69E0-4D4F-87A0-076C57980D13}" type="pres">
      <dgm:prSet presAssocID="{0176D744-A345-4D51-9A92-F48F963DE4F9}" presName="text" presStyleLbl="node1" presStyleIdx="0" presStyleCnt="4">
        <dgm:presLayoutVars>
          <dgm:bulletEnabled val="1"/>
        </dgm:presLayoutVars>
      </dgm:prSet>
      <dgm:spPr/>
      <dgm:t>
        <a:bodyPr/>
        <a:lstStyle/>
        <a:p>
          <a:endParaRPr lang="es-MX"/>
        </a:p>
      </dgm:t>
    </dgm:pt>
    <dgm:pt modelId="{27608E1E-A844-46D0-8DC2-4E687E78EA53}" type="pres">
      <dgm:prSet presAssocID="{C1BB5351-F229-408D-93A3-7709CE35B340}" presName="spacer" presStyleCnt="0"/>
      <dgm:spPr/>
      <dgm:t>
        <a:bodyPr/>
        <a:lstStyle/>
        <a:p>
          <a:endParaRPr lang="es-ES"/>
        </a:p>
      </dgm:t>
    </dgm:pt>
    <dgm:pt modelId="{6CD1D283-1128-447C-A160-213317038B4C}" type="pres">
      <dgm:prSet presAssocID="{3888E718-FF84-4274-91FC-90948B3EED0C}" presName="comp" presStyleCnt="0"/>
      <dgm:spPr/>
      <dgm:t>
        <a:bodyPr/>
        <a:lstStyle/>
        <a:p>
          <a:endParaRPr lang="es-ES"/>
        </a:p>
      </dgm:t>
    </dgm:pt>
    <dgm:pt modelId="{DB399C9D-B1AE-4667-9BA2-402C708E22ED}" type="pres">
      <dgm:prSet presAssocID="{3888E718-FF84-4274-91FC-90948B3EED0C}" presName="box" presStyleLbl="node1" presStyleIdx="1" presStyleCnt="4"/>
      <dgm:spPr>
        <a:prstGeom prst="roundRect">
          <a:avLst>
            <a:gd name="adj" fmla="val 10000"/>
          </a:avLst>
        </a:prstGeom>
      </dgm:spPr>
      <dgm:t>
        <a:bodyPr/>
        <a:lstStyle/>
        <a:p>
          <a:endParaRPr lang="es-MX"/>
        </a:p>
      </dgm:t>
    </dgm:pt>
    <dgm:pt modelId="{75CB44B8-41D2-40F6-9D32-D94322018D13}" type="pres">
      <dgm:prSet presAssocID="{3888E718-FF84-4274-91FC-90948B3EED0C}" presName="img" presStyleLbl="fgImgPlace1" presStyleIdx="1" presStyleCnt="4"/>
      <dgm:spPr>
        <a:xfrm>
          <a:off x="80214" y="962568"/>
          <a:ext cx="1555372" cy="64171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dgm:spPr>
      <dgm:t>
        <a:bodyPr/>
        <a:lstStyle/>
        <a:p>
          <a:endParaRPr lang="es-ES"/>
        </a:p>
      </dgm:t>
    </dgm:pt>
    <dgm:pt modelId="{A49AD65F-C8EB-4D3E-9FBC-CC96BB96ED7C}" type="pres">
      <dgm:prSet presAssocID="{3888E718-FF84-4274-91FC-90948B3EED0C}" presName="text" presStyleLbl="node1" presStyleIdx="1" presStyleCnt="4">
        <dgm:presLayoutVars>
          <dgm:bulletEnabled val="1"/>
        </dgm:presLayoutVars>
      </dgm:prSet>
      <dgm:spPr/>
      <dgm:t>
        <a:bodyPr/>
        <a:lstStyle/>
        <a:p>
          <a:endParaRPr lang="es-MX"/>
        </a:p>
      </dgm:t>
    </dgm:pt>
    <dgm:pt modelId="{AED52D88-8F12-498E-ABCD-78E7557E9CD6}" type="pres">
      <dgm:prSet presAssocID="{BC9BF31B-7E24-4E93-A869-55603A63B4C7}" presName="spacer" presStyleCnt="0"/>
      <dgm:spPr/>
      <dgm:t>
        <a:bodyPr/>
        <a:lstStyle/>
        <a:p>
          <a:endParaRPr lang="es-ES"/>
        </a:p>
      </dgm:t>
    </dgm:pt>
    <dgm:pt modelId="{0F79C11C-9087-408C-AC5F-F3DD2F47DBD4}" type="pres">
      <dgm:prSet presAssocID="{A97EAF01-562E-4B03-8A1E-47AEA8CF6B7E}" presName="comp" presStyleCnt="0"/>
      <dgm:spPr/>
      <dgm:t>
        <a:bodyPr/>
        <a:lstStyle/>
        <a:p>
          <a:endParaRPr lang="es-ES"/>
        </a:p>
      </dgm:t>
    </dgm:pt>
    <dgm:pt modelId="{3FDDD17E-49DB-4E89-A36D-974542D7F421}" type="pres">
      <dgm:prSet presAssocID="{A97EAF01-562E-4B03-8A1E-47AEA8CF6B7E}" presName="box" presStyleLbl="node1" presStyleIdx="2" presStyleCnt="4"/>
      <dgm:spPr>
        <a:prstGeom prst="roundRect">
          <a:avLst>
            <a:gd name="adj" fmla="val 10000"/>
          </a:avLst>
        </a:prstGeom>
      </dgm:spPr>
      <dgm:t>
        <a:bodyPr/>
        <a:lstStyle/>
        <a:p>
          <a:endParaRPr lang="es-MX"/>
        </a:p>
      </dgm:t>
    </dgm:pt>
    <dgm:pt modelId="{8F41FAC7-561B-4852-979B-FEE0AA828065}" type="pres">
      <dgm:prSet presAssocID="{A97EAF01-562E-4B03-8A1E-47AEA8CF6B7E}" presName="img" presStyleLbl="fgImgPlace1" presStyleIdx="2" presStyleCnt="4"/>
      <dgm:spPr>
        <a:xfrm>
          <a:off x="80214" y="1844922"/>
          <a:ext cx="1555372" cy="64171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dgm:spPr>
      <dgm:t>
        <a:bodyPr/>
        <a:lstStyle/>
        <a:p>
          <a:endParaRPr lang="es-ES"/>
        </a:p>
      </dgm:t>
    </dgm:pt>
    <dgm:pt modelId="{3CBD0C06-8347-4B94-B09C-B2F596E3DCC6}" type="pres">
      <dgm:prSet presAssocID="{A97EAF01-562E-4B03-8A1E-47AEA8CF6B7E}" presName="text" presStyleLbl="node1" presStyleIdx="2" presStyleCnt="4">
        <dgm:presLayoutVars>
          <dgm:bulletEnabled val="1"/>
        </dgm:presLayoutVars>
      </dgm:prSet>
      <dgm:spPr/>
      <dgm:t>
        <a:bodyPr/>
        <a:lstStyle/>
        <a:p>
          <a:endParaRPr lang="es-MX"/>
        </a:p>
      </dgm:t>
    </dgm:pt>
    <dgm:pt modelId="{796DCF15-B4E0-4400-BD41-814460AADE14}" type="pres">
      <dgm:prSet presAssocID="{260DB3A4-D9E5-4E35-B2BD-E2B43FE01271}" presName="spacer" presStyleCnt="0"/>
      <dgm:spPr/>
      <dgm:t>
        <a:bodyPr/>
        <a:lstStyle/>
        <a:p>
          <a:endParaRPr lang="es-ES"/>
        </a:p>
      </dgm:t>
    </dgm:pt>
    <dgm:pt modelId="{7D4351A0-1AF7-4900-B32D-8722B85A811E}" type="pres">
      <dgm:prSet presAssocID="{C1C1B539-07F6-49FA-9F54-B6D57F4055E2}" presName="comp" presStyleCnt="0"/>
      <dgm:spPr/>
      <dgm:t>
        <a:bodyPr/>
        <a:lstStyle/>
        <a:p>
          <a:endParaRPr lang="es-ES"/>
        </a:p>
      </dgm:t>
    </dgm:pt>
    <dgm:pt modelId="{01B5E6EC-405A-4530-963C-AACBB9BCE0DC}" type="pres">
      <dgm:prSet presAssocID="{C1C1B539-07F6-49FA-9F54-B6D57F4055E2}" presName="box" presStyleLbl="node1" presStyleIdx="3" presStyleCnt="4"/>
      <dgm:spPr>
        <a:prstGeom prst="roundRect">
          <a:avLst>
            <a:gd name="adj" fmla="val 10000"/>
          </a:avLst>
        </a:prstGeom>
      </dgm:spPr>
      <dgm:t>
        <a:bodyPr/>
        <a:lstStyle/>
        <a:p>
          <a:endParaRPr lang="es-MX"/>
        </a:p>
      </dgm:t>
    </dgm:pt>
    <dgm:pt modelId="{5E7F9B9D-ADD2-4ABD-9E6B-B3854A5C2F69}" type="pres">
      <dgm:prSet presAssocID="{C1C1B539-07F6-49FA-9F54-B6D57F4055E2}" presName="img" presStyleLbl="fgImgPlace1" presStyleIdx="3" presStyleCnt="4"/>
      <dgm:spPr>
        <a:xfrm>
          <a:off x="80214" y="2727276"/>
          <a:ext cx="1555372" cy="64171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1000" b="-51000"/>
          </a:stretch>
        </a:blipFill>
      </dgm:spPr>
      <dgm:t>
        <a:bodyPr/>
        <a:lstStyle/>
        <a:p>
          <a:endParaRPr lang="es-ES"/>
        </a:p>
      </dgm:t>
    </dgm:pt>
    <dgm:pt modelId="{6D1FEC7A-7CB3-4B30-8381-920756ABA700}" type="pres">
      <dgm:prSet presAssocID="{C1C1B539-07F6-49FA-9F54-B6D57F4055E2}" presName="text" presStyleLbl="node1" presStyleIdx="3" presStyleCnt="4">
        <dgm:presLayoutVars>
          <dgm:bulletEnabled val="1"/>
        </dgm:presLayoutVars>
      </dgm:prSet>
      <dgm:spPr/>
      <dgm:t>
        <a:bodyPr/>
        <a:lstStyle/>
        <a:p>
          <a:endParaRPr lang="es-MX"/>
        </a:p>
      </dgm:t>
    </dgm:pt>
  </dgm:ptLst>
  <dgm:cxnLst>
    <dgm:cxn modelId="{FEE0232D-E020-41FB-B87A-28BC63103719}" srcId="{940F9D29-2093-4CE7-A82D-0B954CEFF5D3}" destId="{3888E718-FF84-4274-91FC-90948B3EED0C}" srcOrd="1" destOrd="0" parTransId="{E40FE4DA-CFE4-4C6F-A0D9-BBF0BAF261EF}" sibTransId="{BC9BF31B-7E24-4E93-A869-55603A63B4C7}"/>
    <dgm:cxn modelId="{3B9617DF-221B-42D8-BB42-DD08644560D3}" type="presOf" srcId="{0176D744-A345-4D51-9A92-F48F963DE4F9}" destId="{EF0E31D6-FF40-44CA-819D-1F3277AC40F9}" srcOrd="0" destOrd="0" presId="urn:microsoft.com/office/officeart/2005/8/layout/vList4"/>
    <dgm:cxn modelId="{93E37980-BB93-47B2-BAFE-2963EC441145}" srcId="{940F9D29-2093-4CE7-A82D-0B954CEFF5D3}" destId="{0176D744-A345-4D51-9A92-F48F963DE4F9}" srcOrd="0" destOrd="0" parTransId="{1A91D05C-62D7-4ADD-BF30-DEC17D4B33B6}" sibTransId="{C1BB5351-F229-408D-93A3-7709CE35B340}"/>
    <dgm:cxn modelId="{78FCB7C6-685B-471B-8275-39A9F4CFFC86}" srcId="{940F9D29-2093-4CE7-A82D-0B954CEFF5D3}" destId="{C1C1B539-07F6-49FA-9F54-B6D57F4055E2}" srcOrd="3" destOrd="0" parTransId="{DE225AF9-1CA6-4A6E-B016-1EA5844EA256}" sibTransId="{9C6DBB9C-7C44-4737-B921-E5D69B972A42}"/>
    <dgm:cxn modelId="{127CD987-EB01-4E2E-B6F6-78ADF2B8678D}" srcId="{940F9D29-2093-4CE7-A82D-0B954CEFF5D3}" destId="{A97EAF01-562E-4B03-8A1E-47AEA8CF6B7E}" srcOrd="2" destOrd="0" parTransId="{4CB444D7-680E-4DC3-B52E-3771E3AAC357}" sibTransId="{260DB3A4-D9E5-4E35-B2BD-E2B43FE01271}"/>
    <dgm:cxn modelId="{AF0FF855-258C-45C1-8F97-634817CA81D8}" type="presOf" srcId="{0176D744-A345-4D51-9A92-F48F963DE4F9}" destId="{D3890E11-69E0-4D4F-87A0-076C57980D13}" srcOrd="1" destOrd="0" presId="urn:microsoft.com/office/officeart/2005/8/layout/vList4"/>
    <dgm:cxn modelId="{4ED7E00C-3AC0-4746-AAC5-0F7343149327}" type="presOf" srcId="{940F9D29-2093-4CE7-A82D-0B954CEFF5D3}" destId="{7F58C6CC-6F49-4443-8C1C-9FD55C078C2E}" srcOrd="0" destOrd="0" presId="urn:microsoft.com/office/officeart/2005/8/layout/vList4"/>
    <dgm:cxn modelId="{F0051340-C95D-44C5-A19B-68BB534AD6AE}" type="presOf" srcId="{A97EAF01-562E-4B03-8A1E-47AEA8CF6B7E}" destId="{3FDDD17E-49DB-4E89-A36D-974542D7F421}" srcOrd="0" destOrd="0" presId="urn:microsoft.com/office/officeart/2005/8/layout/vList4"/>
    <dgm:cxn modelId="{6882D31F-8FB0-42D6-9CBC-7C000F99327A}" type="presOf" srcId="{3888E718-FF84-4274-91FC-90948B3EED0C}" destId="{A49AD65F-C8EB-4D3E-9FBC-CC96BB96ED7C}" srcOrd="1" destOrd="0" presId="urn:microsoft.com/office/officeart/2005/8/layout/vList4"/>
    <dgm:cxn modelId="{A8EDDF0B-8832-4A19-AD3E-6E5271DE0BEC}" type="presOf" srcId="{C1C1B539-07F6-49FA-9F54-B6D57F4055E2}" destId="{6D1FEC7A-7CB3-4B30-8381-920756ABA700}" srcOrd="1" destOrd="0" presId="urn:microsoft.com/office/officeart/2005/8/layout/vList4"/>
    <dgm:cxn modelId="{6F9D7912-3CD0-45D3-98E5-DB7962F880AE}" type="presOf" srcId="{C1C1B539-07F6-49FA-9F54-B6D57F4055E2}" destId="{01B5E6EC-405A-4530-963C-AACBB9BCE0DC}" srcOrd="0" destOrd="0" presId="urn:microsoft.com/office/officeart/2005/8/layout/vList4"/>
    <dgm:cxn modelId="{8CC48A57-BB15-4679-8D93-D4B55B054E97}" type="presOf" srcId="{A97EAF01-562E-4B03-8A1E-47AEA8CF6B7E}" destId="{3CBD0C06-8347-4B94-B09C-B2F596E3DCC6}" srcOrd="1" destOrd="0" presId="urn:microsoft.com/office/officeart/2005/8/layout/vList4"/>
    <dgm:cxn modelId="{7C679434-04E3-407A-9B70-1DD8BA6AB4FC}" type="presOf" srcId="{3888E718-FF84-4274-91FC-90948B3EED0C}" destId="{DB399C9D-B1AE-4667-9BA2-402C708E22ED}" srcOrd="0" destOrd="0" presId="urn:microsoft.com/office/officeart/2005/8/layout/vList4"/>
    <dgm:cxn modelId="{FC8265CD-3622-464C-BF00-46CDD0C11E85}" type="presParOf" srcId="{7F58C6CC-6F49-4443-8C1C-9FD55C078C2E}" destId="{4050352D-43B7-4467-B2F8-E598AE0CFC66}" srcOrd="0" destOrd="0" presId="urn:microsoft.com/office/officeart/2005/8/layout/vList4"/>
    <dgm:cxn modelId="{7D7AE889-3CAB-4F92-B031-DE97504A4B9F}" type="presParOf" srcId="{4050352D-43B7-4467-B2F8-E598AE0CFC66}" destId="{EF0E31D6-FF40-44CA-819D-1F3277AC40F9}" srcOrd="0" destOrd="0" presId="urn:microsoft.com/office/officeart/2005/8/layout/vList4"/>
    <dgm:cxn modelId="{CDC4D4E3-2EFC-4037-B623-07391D98F622}" type="presParOf" srcId="{4050352D-43B7-4467-B2F8-E598AE0CFC66}" destId="{B5054F0F-A481-4901-8726-36FBC7456CC2}" srcOrd="1" destOrd="0" presId="urn:microsoft.com/office/officeart/2005/8/layout/vList4"/>
    <dgm:cxn modelId="{F459C339-004B-4DF6-A178-8CA7EA2443E7}" type="presParOf" srcId="{4050352D-43B7-4467-B2F8-E598AE0CFC66}" destId="{D3890E11-69E0-4D4F-87A0-076C57980D13}" srcOrd="2" destOrd="0" presId="urn:microsoft.com/office/officeart/2005/8/layout/vList4"/>
    <dgm:cxn modelId="{96BD10CD-1549-4503-A224-F08011EE98A7}" type="presParOf" srcId="{7F58C6CC-6F49-4443-8C1C-9FD55C078C2E}" destId="{27608E1E-A844-46D0-8DC2-4E687E78EA53}" srcOrd="1" destOrd="0" presId="urn:microsoft.com/office/officeart/2005/8/layout/vList4"/>
    <dgm:cxn modelId="{0E305736-9867-4508-8CE0-4595AE37234E}" type="presParOf" srcId="{7F58C6CC-6F49-4443-8C1C-9FD55C078C2E}" destId="{6CD1D283-1128-447C-A160-213317038B4C}" srcOrd="2" destOrd="0" presId="urn:microsoft.com/office/officeart/2005/8/layout/vList4"/>
    <dgm:cxn modelId="{C382857D-A8DC-4CF5-B217-59349450F0EB}" type="presParOf" srcId="{6CD1D283-1128-447C-A160-213317038B4C}" destId="{DB399C9D-B1AE-4667-9BA2-402C708E22ED}" srcOrd="0" destOrd="0" presId="urn:microsoft.com/office/officeart/2005/8/layout/vList4"/>
    <dgm:cxn modelId="{3DDBC107-8B19-43BB-994C-C7899C875C7C}" type="presParOf" srcId="{6CD1D283-1128-447C-A160-213317038B4C}" destId="{75CB44B8-41D2-40F6-9D32-D94322018D13}" srcOrd="1" destOrd="0" presId="urn:microsoft.com/office/officeart/2005/8/layout/vList4"/>
    <dgm:cxn modelId="{578ACF5F-B6BF-4F27-98AB-61DB1ED1CF2F}" type="presParOf" srcId="{6CD1D283-1128-447C-A160-213317038B4C}" destId="{A49AD65F-C8EB-4D3E-9FBC-CC96BB96ED7C}" srcOrd="2" destOrd="0" presId="urn:microsoft.com/office/officeart/2005/8/layout/vList4"/>
    <dgm:cxn modelId="{1D45EAF9-6A69-41B8-8B17-418201BFDDE0}" type="presParOf" srcId="{7F58C6CC-6F49-4443-8C1C-9FD55C078C2E}" destId="{AED52D88-8F12-498E-ABCD-78E7557E9CD6}" srcOrd="3" destOrd="0" presId="urn:microsoft.com/office/officeart/2005/8/layout/vList4"/>
    <dgm:cxn modelId="{54C9A04A-018B-4D3F-A860-1F95BBE6F733}" type="presParOf" srcId="{7F58C6CC-6F49-4443-8C1C-9FD55C078C2E}" destId="{0F79C11C-9087-408C-AC5F-F3DD2F47DBD4}" srcOrd="4" destOrd="0" presId="urn:microsoft.com/office/officeart/2005/8/layout/vList4"/>
    <dgm:cxn modelId="{6591FB68-F128-405C-9D1D-1D560C8C9F6C}" type="presParOf" srcId="{0F79C11C-9087-408C-AC5F-F3DD2F47DBD4}" destId="{3FDDD17E-49DB-4E89-A36D-974542D7F421}" srcOrd="0" destOrd="0" presId="urn:microsoft.com/office/officeart/2005/8/layout/vList4"/>
    <dgm:cxn modelId="{820255F3-48FE-46ED-B6E0-8E7176DEB409}" type="presParOf" srcId="{0F79C11C-9087-408C-AC5F-F3DD2F47DBD4}" destId="{8F41FAC7-561B-4852-979B-FEE0AA828065}" srcOrd="1" destOrd="0" presId="urn:microsoft.com/office/officeart/2005/8/layout/vList4"/>
    <dgm:cxn modelId="{51A1571A-B5E3-481B-940A-9DFB4A7976DC}" type="presParOf" srcId="{0F79C11C-9087-408C-AC5F-F3DD2F47DBD4}" destId="{3CBD0C06-8347-4B94-B09C-B2F596E3DCC6}" srcOrd="2" destOrd="0" presId="urn:microsoft.com/office/officeart/2005/8/layout/vList4"/>
    <dgm:cxn modelId="{B94B0AF9-0122-4A27-A49D-C1EFBFBB7611}" type="presParOf" srcId="{7F58C6CC-6F49-4443-8C1C-9FD55C078C2E}" destId="{796DCF15-B4E0-4400-BD41-814460AADE14}" srcOrd="5" destOrd="0" presId="urn:microsoft.com/office/officeart/2005/8/layout/vList4"/>
    <dgm:cxn modelId="{91C0A767-62C2-4926-BEC5-4232774F3D4F}" type="presParOf" srcId="{7F58C6CC-6F49-4443-8C1C-9FD55C078C2E}" destId="{7D4351A0-1AF7-4900-B32D-8722B85A811E}" srcOrd="6" destOrd="0" presId="urn:microsoft.com/office/officeart/2005/8/layout/vList4"/>
    <dgm:cxn modelId="{804D1967-7FDD-4B8C-B1A8-4C65EEB5C8E4}" type="presParOf" srcId="{7D4351A0-1AF7-4900-B32D-8722B85A811E}" destId="{01B5E6EC-405A-4530-963C-AACBB9BCE0DC}" srcOrd="0" destOrd="0" presId="urn:microsoft.com/office/officeart/2005/8/layout/vList4"/>
    <dgm:cxn modelId="{6D019506-3D81-4FEA-A5B9-10C225B683D4}" type="presParOf" srcId="{7D4351A0-1AF7-4900-B32D-8722B85A811E}" destId="{5E7F9B9D-ADD2-4ABD-9E6B-B3854A5C2F69}" srcOrd="1" destOrd="0" presId="urn:microsoft.com/office/officeart/2005/8/layout/vList4"/>
    <dgm:cxn modelId="{B824024E-743E-41A8-BDEB-938D012A39A5}" type="presParOf" srcId="{7D4351A0-1AF7-4900-B32D-8722B85A811E}" destId="{6D1FEC7A-7CB3-4B30-8381-920756ABA70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30F34-2C32-4FF5-BC3B-016D20A08E19}" type="doc">
      <dgm:prSet loTypeId="urn:microsoft.com/office/officeart/2008/layout/PictureStrips" loCatId="picture" qsTypeId="urn:microsoft.com/office/officeart/2005/8/quickstyle/simple4" qsCatId="simple" csTypeId="urn:microsoft.com/office/officeart/2005/8/colors/accent6_1" csCatId="accent6" phldr="1"/>
      <dgm:spPr/>
      <dgm:t>
        <a:bodyPr/>
        <a:lstStyle/>
        <a:p>
          <a:endParaRPr lang="es-MX"/>
        </a:p>
      </dgm:t>
    </dgm:pt>
    <dgm:pt modelId="{3F6962AA-026E-4317-ABFF-9DE41345FF34}">
      <dgm:prSet phldrT="[Texto]" custT="1"/>
      <dgm:spPr>
        <a:gradFill rotWithShape="0">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ln w="28575">
          <a:solidFill>
            <a:schemeClr val="accent4">
              <a:lumMod val="50000"/>
            </a:schemeClr>
          </a:solidFill>
        </a:ln>
        <a:effectLst>
          <a:outerShdw blurRad="50800" dist="38100" dir="2700000" algn="tl" rotWithShape="0">
            <a:prstClr val="black">
              <a:alpha val="40000"/>
            </a:prstClr>
          </a:outerShdw>
        </a:effectLst>
      </dgm:spPr>
      <dgm:t>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DESARROLLO INSTITUCIONAL</a:t>
          </a:r>
          <a:endParaRPr lang="es-MX" sz="2000" b="1" kern="1200" dirty="0">
            <a:solidFill>
              <a:schemeClr val="bg1"/>
            </a:solidFill>
            <a:latin typeface="Arial" panose="020B0604020202020204" pitchFamily="34" charset="0"/>
            <a:ea typeface="+mn-ea"/>
            <a:cs typeface="Arial" panose="020B0604020202020204" pitchFamily="34" charset="0"/>
          </a:endParaRPr>
        </a:p>
      </dgm:t>
    </dgm:pt>
    <dgm:pt modelId="{D7FC5EBF-E81C-4CF8-ACC7-C7B8B6BEAC40}" type="parTrans" cxnId="{22777A84-175D-48EA-9C07-631FA29AFDF2}">
      <dgm:prSet/>
      <dgm:spPr/>
      <dgm:t>
        <a:bodyPr/>
        <a:lstStyle/>
        <a:p>
          <a:endParaRPr lang="es-MX">
            <a:latin typeface="Arial" panose="020B0604020202020204" pitchFamily="34" charset="0"/>
            <a:cs typeface="Arial" panose="020B0604020202020204" pitchFamily="34" charset="0"/>
          </a:endParaRPr>
        </a:p>
      </dgm:t>
    </dgm:pt>
    <dgm:pt modelId="{1F2F76A9-FB23-401C-BC80-D34900CF6F37}" type="sibTrans" cxnId="{22777A84-175D-48EA-9C07-631FA29AFDF2}">
      <dgm:prSet/>
      <dgm:spPr/>
      <dgm:t>
        <a:bodyPr/>
        <a:lstStyle/>
        <a:p>
          <a:endParaRPr lang="es-MX">
            <a:latin typeface="Arial" panose="020B0604020202020204" pitchFamily="34" charset="0"/>
            <a:cs typeface="Arial" panose="020B0604020202020204" pitchFamily="34" charset="0"/>
          </a:endParaRPr>
        </a:p>
      </dgm:t>
    </dgm:pt>
    <dgm:pt modelId="{1D74D72B-390B-46DC-8C14-CBC837685B41}">
      <dgm:prSet phldrT="[Texto]" custT="1"/>
      <dgm:spPr>
        <a:gradFill rotWithShape="0">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ln w="28575">
          <a:solidFill>
            <a:schemeClr val="accent4">
              <a:lumMod val="50000"/>
            </a:schemeClr>
          </a:solidFill>
        </a:ln>
        <a:effectLst>
          <a:outerShdw blurRad="50800" dist="38100" dir="2700000" algn="tl" rotWithShape="0">
            <a:prstClr val="black">
              <a:alpha val="40000"/>
            </a:prstClr>
          </a:outerShdw>
        </a:effectLst>
      </dgm:spPr>
      <dgm:t>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ATENCIÓN SOCIAL Y PARTICIPACIÓN COMUNITARIA</a:t>
          </a:r>
          <a:endParaRPr lang="es-MX" sz="2000" b="1" kern="1200" dirty="0">
            <a:solidFill>
              <a:schemeClr val="bg1"/>
            </a:solidFill>
            <a:latin typeface="Arial" panose="020B0604020202020204" pitchFamily="34" charset="0"/>
            <a:ea typeface="+mn-ea"/>
            <a:cs typeface="Arial" panose="020B0604020202020204" pitchFamily="34" charset="0"/>
          </a:endParaRPr>
        </a:p>
      </dgm:t>
    </dgm:pt>
    <dgm:pt modelId="{EA8F2921-EEB0-4D1D-B358-350EE5494E48}" type="parTrans" cxnId="{1A607723-5B29-4ADF-81B1-B346C3091AB3}">
      <dgm:prSet/>
      <dgm:spPr/>
      <dgm:t>
        <a:bodyPr/>
        <a:lstStyle/>
        <a:p>
          <a:endParaRPr lang="es-MX">
            <a:latin typeface="Arial" panose="020B0604020202020204" pitchFamily="34" charset="0"/>
            <a:cs typeface="Arial" panose="020B0604020202020204" pitchFamily="34" charset="0"/>
          </a:endParaRPr>
        </a:p>
      </dgm:t>
    </dgm:pt>
    <dgm:pt modelId="{6444AE75-B3A4-4A11-B1E8-3C7CFD9C7C8B}" type="sibTrans" cxnId="{1A607723-5B29-4ADF-81B1-B346C3091AB3}">
      <dgm:prSet/>
      <dgm:spPr/>
      <dgm:t>
        <a:bodyPr/>
        <a:lstStyle/>
        <a:p>
          <a:endParaRPr lang="es-MX">
            <a:latin typeface="Arial" panose="020B0604020202020204" pitchFamily="34" charset="0"/>
            <a:cs typeface="Arial" panose="020B0604020202020204" pitchFamily="34" charset="0"/>
          </a:endParaRPr>
        </a:p>
      </dgm:t>
    </dgm:pt>
    <dgm:pt modelId="{B6359982-231A-4CA6-88DA-B57A178ADDDF}">
      <dgm:prSet phldrT="[Texto]" custT="1"/>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28575">
          <a:solidFill>
            <a:schemeClr val="accent4">
              <a:lumMod val="50000"/>
            </a:schemeClr>
          </a:solidFill>
        </a:ln>
        <a:effectLst>
          <a:outerShdw blurRad="50800" dist="38100" dir="2700000" algn="tl" rotWithShape="0">
            <a:prstClr val="black">
              <a:alpha val="40000"/>
            </a:prstClr>
          </a:outerShdw>
        </a:effectLst>
      </dgm:spPr>
      <dgm:t>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INFRAESTRUCTURA</a:t>
          </a:r>
          <a:endParaRPr lang="es-MX" sz="2000" b="1" kern="1200" dirty="0">
            <a:solidFill>
              <a:schemeClr val="bg1"/>
            </a:solidFill>
            <a:latin typeface="Arial" panose="020B0604020202020204" pitchFamily="34" charset="0"/>
            <a:ea typeface="+mn-ea"/>
            <a:cs typeface="Arial" panose="020B0604020202020204" pitchFamily="34" charset="0"/>
          </a:endParaRPr>
        </a:p>
      </dgm:t>
    </dgm:pt>
    <dgm:pt modelId="{8254DB62-3632-42B2-9689-AFCBB8E3725A}" type="parTrans" cxnId="{147C2776-7D3A-4267-AB0B-C5394E801F7D}">
      <dgm:prSet/>
      <dgm:spPr/>
      <dgm:t>
        <a:bodyPr/>
        <a:lstStyle/>
        <a:p>
          <a:endParaRPr lang="es-MX">
            <a:latin typeface="Arial" panose="020B0604020202020204" pitchFamily="34" charset="0"/>
            <a:cs typeface="Arial" panose="020B0604020202020204" pitchFamily="34" charset="0"/>
          </a:endParaRPr>
        </a:p>
      </dgm:t>
    </dgm:pt>
    <dgm:pt modelId="{D9B7C06A-D106-420F-8F09-87E5551BD9FC}" type="sibTrans" cxnId="{147C2776-7D3A-4267-AB0B-C5394E801F7D}">
      <dgm:prSet/>
      <dgm:spPr/>
      <dgm:t>
        <a:bodyPr/>
        <a:lstStyle/>
        <a:p>
          <a:endParaRPr lang="es-MX">
            <a:latin typeface="Arial" panose="020B0604020202020204" pitchFamily="34" charset="0"/>
            <a:cs typeface="Arial" panose="020B0604020202020204" pitchFamily="34" charset="0"/>
          </a:endParaRPr>
        </a:p>
      </dgm:t>
    </dgm:pt>
    <dgm:pt modelId="{9BFFBA9B-13CD-425C-BDDB-C578310DDB97}" type="pres">
      <dgm:prSet presAssocID="{E7D30F34-2C32-4FF5-BC3B-016D20A08E19}" presName="Name0" presStyleCnt="0">
        <dgm:presLayoutVars>
          <dgm:dir/>
          <dgm:resizeHandles val="exact"/>
        </dgm:presLayoutVars>
      </dgm:prSet>
      <dgm:spPr/>
      <dgm:t>
        <a:bodyPr/>
        <a:lstStyle/>
        <a:p>
          <a:endParaRPr lang="es-MX"/>
        </a:p>
      </dgm:t>
    </dgm:pt>
    <dgm:pt modelId="{F95B623B-5E6B-4D13-9F7D-67099D29B6BC}" type="pres">
      <dgm:prSet presAssocID="{B6359982-231A-4CA6-88DA-B57A178ADDDF}" presName="composite" presStyleCnt="0"/>
      <dgm:spPr/>
    </dgm:pt>
    <dgm:pt modelId="{601E4002-7C3E-4D8E-A044-403031D0E905}" type="pres">
      <dgm:prSet presAssocID="{B6359982-231A-4CA6-88DA-B57A178ADDDF}" presName="rect1" presStyleLbl="trAlignAcc1" presStyleIdx="0" presStyleCnt="3">
        <dgm:presLayoutVars>
          <dgm:bulletEnabled val="1"/>
        </dgm:presLayoutVars>
      </dgm:prSet>
      <dgm:spPr/>
      <dgm:t>
        <a:bodyPr/>
        <a:lstStyle/>
        <a:p>
          <a:endParaRPr lang="es-MX"/>
        </a:p>
      </dgm:t>
    </dgm:pt>
    <dgm:pt modelId="{2B37C5D5-22AE-4C22-96F3-13DA0AFBD862}" type="pres">
      <dgm:prSet presAssocID="{B6359982-231A-4CA6-88DA-B57A178ADDDF}"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effectLst>
          <a:outerShdw blurRad="50800" dist="38100" dir="2700000" algn="tl" rotWithShape="0">
            <a:prstClr val="black">
              <a:alpha val="40000"/>
            </a:prstClr>
          </a:outerShdw>
        </a:effectLst>
      </dgm:spPr>
      <dgm:t>
        <a:bodyPr/>
        <a:lstStyle/>
        <a:p>
          <a:endParaRPr lang="es-MX"/>
        </a:p>
      </dgm:t>
    </dgm:pt>
    <dgm:pt modelId="{2FF98F1A-5905-4180-AAFC-F7D36D7FA394}" type="pres">
      <dgm:prSet presAssocID="{D9B7C06A-D106-420F-8F09-87E5551BD9FC}" presName="sibTrans" presStyleCnt="0"/>
      <dgm:spPr/>
    </dgm:pt>
    <dgm:pt modelId="{4BAC3D5E-5789-4730-8257-EBDAA91D973B}" type="pres">
      <dgm:prSet presAssocID="{1D74D72B-390B-46DC-8C14-CBC837685B41}" presName="composite" presStyleCnt="0"/>
      <dgm:spPr/>
    </dgm:pt>
    <dgm:pt modelId="{587C8CB5-C25F-45B5-811E-D794C3255EF7}" type="pres">
      <dgm:prSet presAssocID="{1D74D72B-390B-46DC-8C14-CBC837685B41}" presName="rect1" presStyleLbl="trAlignAcc1" presStyleIdx="1" presStyleCnt="3">
        <dgm:presLayoutVars>
          <dgm:bulletEnabled val="1"/>
        </dgm:presLayoutVars>
      </dgm:prSet>
      <dgm:spPr/>
      <dgm:t>
        <a:bodyPr/>
        <a:lstStyle/>
        <a:p>
          <a:endParaRPr lang="es-MX"/>
        </a:p>
      </dgm:t>
    </dgm:pt>
    <dgm:pt modelId="{A978BE23-D9F7-4E47-8040-60A030705A4D}" type="pres">
      <dgm:prSet presAssocID="{1D74D72B-390B-46DC-8C14-CBC837685B41}"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effectLst>
          <a:outerShdw blurRad="50800" dist="38100" dir="2700000" algn="tl" rotWithShape="0">
            <a:prstClr val="black">
              <a:alpha val="40000"/>
            </a:prstClr>
          </a:outerShdw>
        </a:effectLst>
      </dgm:spPr>
      <dgm:t>
        <a:bodyPr/>
        <a:lstStyle/>
        <a:p>
          <a:endParaRPr lang="es-MX"/>
        </a:p>
      </dgm:t>
    </dgm:pt>
    <dgm:pt modelId="{55A3366D-5E63-4663-9CFE-62E6F535232B}" type="pres">
      <dgm:prSet presAssocID="{6444AE75-B3A4-4A11-B1E8-3C7CFD9C7C8B}" presName="sibTrans" presStyleCnt="0"/>
      <dgm:spPr/>
    </dgm:pt>
    <dgm:pt modelId="{A2E6FB10-F9C4-4034-A570-5E16BBA0D808}" type="pres">
      <dgm:prSet presAssocID="{3F6962AA-026E-4317-ABFF-9DE41345FF34}" presName="composite" presStyleCnt="0"/>
      <dgm:spPr/>
    </dgm:pt>
    <dgm:pt modelId="{DFF415D8-050F-43AC-926F-FB7E27B369CB}" type="pres">
      <dgm:prSet presAssocID="{3F6962AA-026E-4317-ABFF-9DE41345FF34}" presName="rect1" presStyleLbl="trAlignAcc1" presStyleIdx="2" presStyleCnt="3">
        <dgm:presLayoutVars>
          <dgm:bulletEnabled val="1"/>
        </dgm:presLayoutVars>
      </dgm:prSet>
      <dgm:spPr/>
      <dgm:t>
        <a:bodyPr/>
        <a:lstStyle/>
        <a:p>
          <a:endParaRPr lang="es-MX"/>
        </a:p>
      </dgm:t>
    </dgm:pt>
    <dgm:pt modelId="{856BF50B-7C96-438B-B85A-8D29A55065FC}" type="pres">
      <dgm:prSet presAssocID="{3F6962AA-026E-4317-ABFF-9DE41345FF34}"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effectLst>
          <a:outerShdw blurRad="50800" dist="38100" dir="2700000" algn="tl" rotWithShape="0">
            <a:prstClr val="black">
              <a:alpha val="40000"/>
            </a:prstClr>
          </a:outerShdw>
        </a:effectLst>
      </dgm:spPr>
      <dgm:t>
        <a:bodyPr/>
        <a:lstStyle/>
        <a:p>
          <a:endParaRPr lang="es-MX"/>
        </a:p>
      </dgm:t>
    </dgm:pt>
  </dgm:ptLst>
  <dgm:cxnLst>
    <dgm:cxn modelId="{A24EA940-A923-4B51-B637-DA8C83BF5274}" type="presOf" srcId="{3F6962AA-026E-4317-ABFF-9DE41345FF34}" destId="{DFF415D8-050F-43AC-926F-FB7E27B369CB}" srcOrd="0" destOrd="0" presId="urn:microsoft.com/office/officeart/2008/layout/PictureStrips"/>
    <dgm:cxn modelId="{147C2776-7D3A-4267-AB0B-C5394E801F7D}" srcId="{E7D30F34-2C32-4FF5-BC3B-016D20A08E19}" destId="{B6359982-231A-4CA6-88DA-B57A178ADDDF}" srcOrd="0" destOrd="0" parTransId="{8254DB62-3632-42B2-9689-AFCBB8E3725A}" sibTransId="{D9B7C06A-D106-420F-8F09-87E5551BD9FC}"/>
    <dgm:cxn modelId="{2206E092-27B4-4E14-BA5E-4DB4C4E6956A}" type="presOf" srcId="{B6359982-231A-4CA6-88DA-B57A178ADDDF}" destId="{601E4002-7C3E-4D8E-A044-403031D0E905}" srcOrd="0" destOrd="0" presId="urn:microsoft.com/office/officeart/2008/layout/PictureStrips"/>
    <dgm:cxn modelId="{1A607723-5B29-4ADF-81B1-B346C3091AB3}" srcId="{E7D30F34-2C32-4FF5-BC3B-016D20A08E19}" destId="{1D74D72B-390B-46DC-8C14-CBC837685B41}" srcOrd="1" destOrd="0" parTransId="{EA8F2921-EEB0-4D1D-B358-350EE5494E48}" sibTransId="{6444AE75-B3A4-4A11-B1E8-3C7CFD9C7C8B}"/>
    <dgm:cxn modelId="{18390AF6-E7C6-4C7D-A627-64629268D535}" type="presOf" srcId="{E7D30F34-2C32-4FF5-BC3B-016D20A08E19}" destId="{9BFFBA9B-13CD-425C-BDDB-C578310DDB97}" srcOrd="0" destOrd="0" presId="urn:microsoft.com/office/officeart/2008/layout/PictureStrips"/>
    <dgm:cxn modelId="{22777A84-175D-48EA-9C07-631FA29AFDF2}" srcId="{E7D30F34-2C32-4FF5-BC3B-016D20A08E19}" destId="{3F6962AA-026E-4317-ABFF-9DE41345FF34}" srcOrd="2" destOrd="0" parTransId="{D7FC5EBF-E81C-4CF8-ACC7-C7B8B6BEAC40}" sibTransId="{1F2F76A9-FB23-401C-BC80-D34900CF6F37}"/>
    <dgm:cxn modelId="{9C5380AB-C289-43A8-AA93-C90BF6A0A34B}" type="presOf" srcId="{1D74D72B-390B-46DC-8C14-CBC837685B41}" destId="{587C8CB5-C25F-45B5-811E-D794C3255EF7}" srcOrd="0" destOrd="0" presId="urn:microsoft.com/office/officeart/2008/layout/PictureStrips"/>
    <dgm:cxn modelId="{27D3F411-5F51-4E21-8094-A00518EB5250}" type="presParOf" srcId="{9BFFBA9B-13CD-425C-BDDB-C578310DDB97}" destId="{F95B623B-5E6B-4D13-9F7D-67099D29B6BC}" srcOrd="0" destOrd="0" presId="urn:microsoft.com/office/officeart/2008/layout/PictureStrips"/>
    <dgm:cxn modelId="{4E88928B-E419-4547-B8E8-7150AE1F0966}" type="presParOf" srcId="{F95B623B-5E6B-4D13-9F7D-67099D29B6BC}" destId="{601E4002-7C3E-4D8E-A044-403031D0E905}" srcOrd="0" destOrd="0" presId="urn:microsoft.com/office/officeart/2008/layout/PictureStrips"/>
    <dgm:cxn modelId="{B8F4E790-60D1-48F1-BA23-5D02743AAEBB}" type="presParOf" srcId="{F95B623B-5E6B-4D13-9F7D-67099D29B6BC}" destId="{2B37C5D5-22AE-4C22-96F3-13DA0AFBD862}" srcOrd="1" destOrd="0" presId="urn:microsoft.com/office/officeart/2008/layout/PictureStrips"/>
    <dgm:cxn modelId="{79E23740-A916-43EC-9E71-80AAF8490A39}" type="presParOf" srcId="{9BFFBA9B-13CD-425C-BDDB-C578310DDB97}" destId="{2FF98F1A-5905-4180-AAFC-F7D36D7FA394}" srcOrd="1" destOrd="0" presId="urn:microsoft.com/office/officeart/2008/layout/PictureStrips"/>
    <dgm:cxn modelId="{1B45F178-DD94-46BD-BF26-20673F866A64}" type="presParOf" srcId="{9BFFBA9B-13CD-425C-BDDB-C578310DDB97}" destId="{4BAC3D5E-5789-4730-8257-EBDAA91D973B}" srcOrd="2" destOrd="0" presId="urn:microsoft.com/office/officeart/2008/layout/PictureStrips"/>
    <dgm:cxn modelId="{461F5662-9264-434D-B762-1E9C6688D0F8}" type="presParOf" srcId="{4BAC3D5E-5789-4730-8257-EBDAA91D973B}" destId="{587C8CB5-C25F-45B5-811E-D794C3255EF7}" srcOrd="0" destOrd="0" presId="urn:microsoft.com/office/officeart/2008/layout/PictureStrips"/>
    <dgm:cxn modelId="{49B28A86-14F3-4AAB-97B6-02E43C44EC2C}" type="presParOf" srcId="{4BAC3D5E-5789-4730-8257-EBDAA91D973B}" destId="{A978BE23-D9F7-4E47-8040-60A030705A4D}" srcOrd="1" destOrd="0" presId="urn:microsoft.com/office/officeart/2008/layout/PictureStrips"/>
    <dgm:cxn modelId="{DFA139AB-9DF9-426C-B532-C937B5818F07}" type="presParOf" srcId="{9BFFBA9B-13CD-425C-BDDB-C578310DDB97}" destId="{55A3366D-5E63-4663-9CFE-62E6F535232B}" srcOrd="3" destOrd="0" presId="urn:microsoft.com/office/officeart/2008/layout/PictureStrips"/>
    <dgm:cxn modelId="{5FD3C677-AE85-4B77-9B12-EF981B425265}" type="presParOf" srcId="{9BFFBA9B-13CD-425C-BDDB-C578310DDB97}" destId="{A2E6FB10-F9C4-4034-A570-5E16BBA0D808}" srcOrd="4" destOrd="0" presId="urn:microsoft.com/office/officeart/2008/layout/PictureStrips"/>
    <dgm:cxn modelId="{4D229161-37EA-4DDB-B16E-B9CF82980032}" type="presParOf" srcId="{A2E6FB10-F9C4-4034-A570-5E16BBA0D808}" destId="{DFF415D8-050F-43AC-926F-FB7E27B369CB}" srcOrd="0" destOrd="0" presId="urn:microsoft.com/office/officeart/2008/layout/PictureStrips"/>
    <dgm:cxn modelId="{A6BC07BE-C819-46B2-BBCA-B03B534EC1C6}" type="presParOf" srcId="{A2E6FB10-F9C4-4034-A570-5E16BBA0D808}" destId="{856BF50B-7C96-438B-B85A-8D29A55065FC}" srcOrd="1" destOrd="0" presId="urn:microsoft.com/office/officeart/2008/layout/PictureStrip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87FFA1-FBEE-4BD4-81F6-FDDE4DDA33A9}" type="doc">
      <dgm:prSet loTypeId="urn:microsoft.com/office/officeart/2005/8/layout/vList2" loCatId="list" qsTypeId="urn:microsoft.com/office/officeart/2005/8/quickstyle/simple1" qsCatId="simple" csTypeId="urn:microsoft.com/office/officeart/2005/8/colors/accent4_4" csCatId="accent4" phldr="1"/>
      <dgm:spPr/>
      <dgm:t>
        <a:bodyPr/>
        <a:lstStyle/>
        <a:p>
          <a:endParaRPr lang="es-MX"/>
        </a:p>
      </dgm:t>
    </dgm:pt>
    <dgm:pt modelId="{6C472EC4-4E51-4F3B-AC6D-6D1ADC28C884}">
      <dgm:prSet phldrT="[Texto]" custT="1"/>
      <dgm:spPr/>
      <dgm:t>
        <a:bodyPr/>
        <a:lstStyle/>
        <a:p>
          <a:pPr algn="just"/>
          <a:r>
            <a:rPr lang="es-MX" sz="1800" b="1" kern="1200" dirty="0" smtClean="0">
              <a:latin typeface="Arial" panose="020B0604020202020204" pitchFamily="34" charset="0"/>
              <a:ea typeface="+mn-ea"/>
              <a:cs typeface="Arial" panose="020B0604020202020204" pitchFamily="34" charset="0"/>
            </a:rPr>
            <a:t>Solicitud de la obra presentada por la localidad.</a:t>
          </a:r>
          <a:endParaRPr lang="es-MX" sz="1800" b="1" kern="1200" dirty="0">
            <a:latin typeface="Arial" panose="020B0604020202020204" pitchFamily="34" charset="0"/>
            <a:ea typeface="+mn-ea"/>
            <a:cs typeface="Arial" panose="020B0604020202020204" pitchFamily="34" charset="0"/>
          </a:endParaRPr>
        </a:p>
      </dgm:t>
    </dgm:pt>
    <dgm:pt modelId="{9AF53F07-1A9E-4ABA-B864-568DD7311AB2}" type="parTrans" cxnId="{306224FB-F36D-4B07-AF36-9C151C7D339D}">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966A89DC-6392-4000-A063-876C4C86E4DF}" type="sibTrans" cxnId="{306224FB-F36D-4B07-AF36-9C151C7D339D}">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BB45F3B5-7140-48FC-BC75-FA1E162D0B04}">
      <dgm:prSet phldrT="[Texto]" custT="1"/>
      <dgm:spPr/>
      <dgm:t>
        <a:bodyPr/>
        <a:lstStyle/>
        <a:p>
          <a:pPr algn="just"/>
          <a:r>
            <a:rPr lang="es-ES" sz="1800" b="1" kern="1200" dirty="0" smtClean="0">
              <a:solidFill>
                <a:schemeClr val="accent4">
                  <a:lumMod val="50000"/>
                </a:schemeClr>
              </a:solidFill>
              <a:latin typeface="Arial" panose="020B0604020202020204" pitchFamily="34" charset="0"/>
              <a:cs typeface="Arial" panose="020B0604020202020204" pitchFamily="34" charset="0"/>
            </a:rPr>
            <a:t>Compromiso por escrito de la localidad, municipio u organismo operador para aportar los recursos necesarios para la operación y el mantenimiento de los sistemas.</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gm:t>
    </dgm:pt>
    <dgm:pt modelId="{D941732D-7892-4658-A64D-5EE3B49AA53C}" type="parTrans" cxnId="{D0B7CB10-C81C-4295-9C96-58E92F9883B2}">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CFA4C8D0-402F-417C-835C-3A99504794CB}" type="sibTrans" cxnId="{D0B7CB10-C81C-4295-9C96-58E92F9883B2}">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B337ABF4-9E67-4928-9BA2-6CD373D2D6CD}">
      <dgm:prSet phldrT="[Texto]" custT="1"/>
      <dgm:spPr/>
      <dgm:t>
        <a:bodyPr/>
        <a:lstStyle/>
        <a:p>
          <a:pPr algn="just"/>
          <a:r>
            <a:rPr lang="es-MX" sz="1800" b="1" kern="1200" dirty="0" smtClean="0">
              <a:solidFill>
                <a:schemeClr val="accent4">
                  <a:lumMod val="50000"/>
                </a:schemeClr>
              </a:solidFill>
              <a:latin typeface="Arial" panose="020B0604020202020204" pitchFamily="34" charset="0"/>
              <a:ea typeface="+mn-ea"/>
              <a:cs typeface="Arial" panose="020B0604020202020204" pitchFamily="34" charset="0"/>
            </a:rPr>
            <a:t>Compromiso de los futuros beneficiarios para el pago de las cuotas que se establezcan.</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gm:t>
    </dgm:pt>
    <dgm:pt modelId="{AC421157-89A2-4643-8731-B86513FF0CA2}" type="parTrans" cxnId="{9D91A0A7-E9FF-4652-82CE-A1EB91E2DFAC}">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52A8D6B3-25C2-4193-9939-0CFCFF00F5C2}" type="sibTrans" cxnId="{9D91A0A7-E9FF-4652-82CE-A1EB91E2DFAC}">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39EC8EDD-DDDD-4905-9A75-BA599ACA66A5}">
      <dgm:prSet phldrT="[Texto]" custT="1"/>
      <dgm:spPr/>
      <dgm:t>
        <a:bodyPr/>
        <a:lstStyle/>
        <a:p>
          <a:pPr algn="just" rtl="0"/>
          <a:r>
            <a:rPr lang="es-MX" sz="1800" b="1" kern="1200" noProof="0" dirty="0" smtClean="0">
              <a:solidFill>
                <a:schemeClr val="accent4">
                  <a:lumMod val="50000"/>
                </a:schemeClr>
              </a:solidFill>
              <a:latin typeface="Arial" panose="020B0604020202020204" pitchFamily="34" charset="0"/>
              <a:ea typeface="+mn-ea"/>
              <a:cs typeface="Arial" panose="020B0604020202020204" pitchFamily="34" charset="0"/>
            </a:rPr>
            <a:t>Los costos per-cápita por habitante beneficiado serán hasta de $9,100.00 en el momento en que se formalice el programa.</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gm:t>
    </dgm:pt>
    <dgm:pt modelId="{FF6D847D-EB78-45B3-AD06-C9DE4F22AC21}" type="parTrans" cxnId="{077D2BC1-E37C-47A7-AF72-10DE20A8B6FB}">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D5068FE3-5521-4AA5-94AC-7C3989C21B0B}" type="sibTrans" cxnId="{077D2BC1-E37C-47A7-AF72-10DE20A8B6FB}">
      <dgm:prSet/>
      <dgm:spPr/>
      <dgm:t>
        <a:bodyPr/>
        <a:lstStyle/>
        <a:p>
          <a:endParaRPr lang="es-MX" sz="1800" b="1">
            <a:solidFill>
              <a:schemeClr val="bg1"/>
            </a:solidFill>
            <a:latin typeface="Arial" panose="020B0604020202020204" pitchFamily="34" charset="0"/>
            <a:cs typeface="Arial" panose="020B0604020202020204" pitchFamily="34" charset="0"/>
          </a:endParaRPr>
        </a:p>
      </dgm:t>
    </dgm:pt>
    <dgm:pt modelId="{70387579-780E-4240-A539-56AFC8794B63}" type="pres">
      <dgm:prSet presAssocID="{3F87FFA1-FBEE-4BD4-81F6-FDDE4DDA33A9}" presName="linear" presStyleCnt="0">
        <dgm:presLayoutVars>
          <dgm:animLvl val="lvl"/>
          <dgm:resizeHandles val="exact"/>
        </dgm:presLayoutVars>
      </dgm:prSet>
      <dgm:spPr/>
      <dgm:t>
        <a:bodyPr/>
        <a:lstStyle/>
        <a:p>
          <a:endParaRPr lang="es-ES"/>
        </a:p>
      </dgm:t>
    </dgm:pt>
    <dgm:pt modelId="{A10ADC2B-ACD9-44BE-BD93-EA883B9B7F77}" type="pres">
      <dgm:prSet presAssocID="{6C472EC4-4E51-4F3B-AC6D-6D1ADC28C884}" presName="parentText" presStyleLbl="node1" presStyleIdx="0" presStyleCnt="4">
        <dgm:presLayoutVars>
          <dgm:chMax val="0"/>
          <dgm:bulletEnabled val="1"/>
        </dgm:presLayoutVars>
      </dgm:prSet>
      <dgm:spPr/>
      <dgm:t>
        <a:bodyPr/>
        <a:lstStyle/>
        <a:p>
          <a:endParaRPr lang="es-ES"/>
        </a:p>
      </dgm:t>
    </dgm:pt>
    <dgm:pt modelId="{78010655-9142-4419-824D-A691C8E29F83}" type="pres">
      <dgm:prSet presAssocID="{966A89DC-6392-4000-A063-876C4C86E4DF}" presName="spacer" presStyleCnt="0"/>
      <dgm:spPr/>
      <dgm:t>
        <a:bodyPr/>
        <a:lstStyle/>
        <a:p>
          <a:endParaRPr lang="es-MX"/>
        </a:p>
      </dgm:t>
    </dgm:pt>
    <dgm:pt modelId="{3B220B29-323B-4C25-BC83-DBBD28620176}" type="pres">
      <dgm:prSet presAssocID="{BB45F3B5-7140-48FC-BC75-FA1E162D0B04}" presName="parentText" presStyleLbl="node1" presStyleIdx="1" presStyleCnt="4">
        <dgm:presLayoutVars>
          <dgm:chMax val="0"/>
          <dgm:bulletEnabled val="1"/>
        </dgm:presLayoutVars>
      </dgm:prSet>
      <dgm:spPr/>
      <dgm:t>
        <a:bodyPr/>
        <a:lstStyle/>
        <a:p>
          <a:endParaRPr lang="es-ES"/>
        </a:p>
      </dgm:t>
    </dgm:pt>
    <dgm:pt modelId="{BCA9DDB9-9347-4F43-8E1E-A6A97129BE3D}" type="pres">
      <dgm:prSet presAssocID="{CFA4C8D0-402F-417C-835C-3A99504794CB}" presName="spacer" presStyleCnt="0"/>
      <dgm:spPr/>
      <dgm:t>
        <a:bodyPr/>
        <a:lstStyle/>
        <a:p>
          <a:endParaRPr lang="es-MX"/>
        </a:p>
      </dgm:t>
    </dgm:pt>
    <dgm:pt modelId="{529808A8-700A-4A5F-B3A4-D5C8CDE552D4}" type="pres">
      <dgm:prSet presAssocID="{B337ABF4-9E67-4928-9BA2-6CD373D2D6CD}" presName="parentText" presStyleLbl="node1" presStyleIdx="2" presStyleCnt="4">
        <dgm:presLayoutVars>
          <dgm:chMax val="0"/>
          <dgm:bulletEnabled val="1"/>
        </dgm:presLayoutVars>
      </dgm:prSet>
      <dgm:spPr/>
      <dgm:t>
        <a:bodyPr/>
        <a:lstStyle/>
        <a:p>
          <a:endParaRPr lang="es-ES"/>
        </a:p>
      </dgm:t>
    </dgm:pt>
    <dgm:pt modelId="{580A0550-33F6-4C6E-8EE0-5CD9D8059C2C}" type="pres">
      <dgm:prSet presAssocID="{52A8D6B3-25C2-4193-9939-0CFCFF00F5C2}" presName="spacer" presStyleCnt="0"/>
      <dgm:spPr/>
      <dgm:t>
        <a:bodyPr/>
        <a:lstStyle/>
        <a:p>
          <a:endParaRPr lang="es-MX"/>
        </a:p>
      </dgm:t>
    </dgm:pt>
    <dgm:pt modelId="{481AFD50-84EA-404A-861A-D379840D49D7}" type="pres">
      <dgm:prSet presAssocID="{39EC8EDD-DDDD-4905-9A75-BA599ACA66A5}" presName="parentText" presStyleLbl="node1" presStyleIdx="3" presStyleCnt="4">
        <dgm:presLayoutVars>
          <dgm:chMax val="0"/>
          <dgm:bulletEnabled val="1"/>
        </dgm:presLayoutVars>
      </dgm:prSet>
      <dgm:spPr/>
      <dgm:t>
        <a:bodyPr/>
        <a:lstStyle/>
        <a:p>
          <a:endParaRPr lang="es-ES"/>
        </a:p>
      </dgm:t>
    </dgm:pt>
  </dgm:ptLst>
  <dgm:cxnLst>
    <dgm:cxn modelId="{D08DCBDA-5CE3-4BA8-8693-0C073291DAB2}" type="presOf" srcId="{39EC8EDD-DDDD-4905-9A75-BA599ACA66A5}" destId="{481AFD50-84EA-404A-861A-D379840D49D7}" srcOrd="0" destOrd="0" presId="urn:microsoft.com/office/officeart/2005/8/layout/vList2"/>
    <dgm:cxn modelId="{E51FA744-392E-4D7B-AE33-7FAA94B5672A}" type="presOf" srcId="{3F87FFA1-FBEE-4BD4-81F6-FDDE4DDA33A9}" destId="{70387579-780E-4240-A539-56AFC8794B63}" srcOrd="0" destOrd="0" presId="urn:microsoft.com/office/officeart/2005/8/layout/vList2"/>
    <dgm:cxn modelId="{D0B7CB10-C81C-4295-9C96-58E92F9883B2}" srcId="{3F87FFA1-FBEE-4BD4-81F6-FDDE4DDA33A9}" destId="{BB45F3B5-7140-48FC-BC75-FA1E162D0B04}" srcOrd="1" destOrd="0" parTransId="{D941732D-7892-4658-A64D-5EE3B49AA53C}" sibTransId="{CFA4C8D0-402F-417C-835C-3A99504794CB}"/>
    <dgm:cxn modelId="{306224FB-F36D-4B07-AF36-9C151C7D339D}" srcId="{3F87FFA1-FBEE-4BD4-81F6-FDDE4DDA33A9}" destId="{6C472EC4-4E51-4F3B-AC6D-6D1ADC28C884}" srcOrd="0" destOrd="0" parTransId="{9AF53F07-1A9E-4ABA-B864-568DD7311AB2}" sibTransId="{966A89DC-6392-4000-A063-876C4C86E4DF}"/>
    <dgm:cxn modelId="{C0CAE90C-9C21-41BA-A8C1-5FCF5DA93767}" type="presOf" srcId="{BB45F3B5-7140-48FC-BC75-FA1E162D0B04}" destId="{3B220B29-323B-4C25-BC83-DBBD28620176}" srcOrd="0" destOrd="0" presId="urn:microsoft.com/office/officeart/2005/8/layout/vList2"/>
    <dgm:cxn modelId="{0C0D6C9C-0652-494D-943B-4DB561049674}" type="presOf" srcId="{B337ABF4-9E67-4928-9BA2-6CD373D2D6CD}" destId="{529808A8-700A-4A5F-B3A4-D5C8CDE552D4}" srcOrd="0" destOrd="0" presId="urn:microsoft.com/office/officeart/2005/8/layout/vList2"/>
    <dgm:cxn modelId="{9D91A0A7-E9FF-4652-82CE-A1EB91E2DFAC}" srcId="{3F87FFA1-FBEE-4BD4-81F6-FDDE4DDA33A9}" destId="{B337ABF4-9E67-4928-9BA2-6CD373D2D6CD}" srcOrd="2" destOrd="0" parTransId="{AC421157-89A2-4643-8731-B86513FF0CA2}" sibTransId="{52A8D6B3-25C2-4193-9939-0CFCFF00F5C2}"/>
    <dgm:cxn modelId="{077D2BC1-E37C-47A7-AF72-10DE20A8B6FB}" srcId="{3F87FFA1-FBEE-4BD4-81F6-FDDE4DDA33A9}" destId="{39EC8EDD-DDDD-4905-9A75-BA599ACA66A5}" srcOrd="3" destOrd="0" parTransId="{FF6D847D-EB78-45B3-AD06-C9DE4F22AC21}" sibTransId="{D5068FE3-5521-4AA5-94AC-7C3989C21B0B}"/>
    <dgm:cxn modelId="{A0CA1B5D-58A9-425D-B9FB-3334ED58FB13}" type="presOf" srcId="{6C472EC4-4E51-4F3B-AC6D-6D1ADC28C884}" destId="{A10ADC2B-ACD9-44BE-BD93-EA883B9B7F77}" srcOrd="0" destOrd="0" presId="urn:microsoft.com/office/officeart/2005/8/layout/vList2"/>
    <dgm:cxn modelId="{5CB6421B-36F7-4576-8E90-41EE08856811}" type="presParOf" srcId="{70387579-780E-4240-A539-56AFC8794B63}" destId="{A10ADC2B-ACD9-44BE-BD93-EA883B9B7F77}" srcOrd="0" destOrd="0" presId="urn:microsoft.com/office/officeart/2005/8/layout/vList2"/>
    <dgm:cxn modelId="{F49676FF-B333-4124-A61B-414D6BBEFDF3}" type="presParOf" srcId="{70387579-780E-4240-A539-56AFC8794B63}" destId="{78010655-9142-4419-824D-A691C8E29F83}" srcOrd="1" destOrd="0" presId="urn:microsoft.com/office/officeart/2005/8/layout/vList2"/>
    <dgm:cxn modelId="{45583393-6DC3-4F10-866D-7597105DC138}" type="presParOf" srcId="{70387579-780E-4240-A539-56AFC8794B63}" destId="{3B220B29-323B-4C25-BC83-DBBD28620176}" srcOrd="2" destOrd="0" presId="urn:microsoft.com/office/officeart/2005/8/layout/vList2"/>
    <dgm:cxn modelId="{6DA84357-DBF6-4A92-9443-14255AAE2013}" type="presParOf" srcId="{70387579-780E-4240-A539-56AFC8794B63}" destId="{BCA9DDB9-9347-4F43-8E1E-A6A97129BE3D}" srcOrd="3" destOrd="0" presId="urn:microsoft.com/office/officeart/2005/8/layout/vList2"/>
    <dgm:cxn modelId="{A5532CFB-7EBF-468F-9C4C-C93CCEC58927}" type="presParOf" srcId="{70387579-780E-4240-A539-56AFC8794B63}" destId="{529808A8-700A-4A5F-B3A4-D5C8CDE552D4}" srcOrd="4" destOrd="0" presId="urn:microsoft.com/office/officeart/2005/8/layout/vList2"/>
    <dgm:cxn modelId="{759D08D1-F743-41F0-971E-54C7D92E2ED6}" type="presParOf" srcId="{70387579-780E-4240-A539-56AFC8794B63}" destId="{580A0550-33F6-4C6E-8EE0-5CD9D8059C2C}" srcOrd="5" destOrd="0" presId="urn:microsoft.com/office/officeart/2005/8/layout/vList2"/>
    <dgm:cxn modelId="{8271E59A-1EB9-4F55-AFA2-B119E51D4F0E}" type="presParOf" srcId="{70387579-780E-4240-A539-56AFC8794B63}" destId="{481AFD50-84EA-404A-861A-D379840D49D7}" srcOrd="6"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7CC65-A001-4603-9896-EA3682194959}"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s-MX"/>
        </a:p>
      </dgm:t>
    </dgm:pt>
    <dgm:pt modelId="{3D5E4E59-6383-4E19-9CE2-166132B6E583}">
      <dgm:prSet phldrT="[Texto]" custT="1"/>
      <dgm:spPr/>
      <dgm:t>
        <a:bodyPr/>
        <a:lstStyle/>
        <a:p>
          <a:pPr algn="just"/>
          <a:r>
            <a:rPr lang="es-MX" sz="2000" b="1" i="0" kern="1200" dirty="0" smtClean="0">
              <a:latin typeface="Arial" panose="020B0604020202020204" pitchFamily="34" charset="0"/>
              <a:ea typeface="+mn-ea"/>
              <a:cs typeface="Arial" panose="020B0604020202020204" pitchFamily="34" charset="0"/>
            </a:rPr>
            <a:t>Que el municipio u organismo operador presente propuesta de inversiones para el tratamiento de las aguas residuales.</a:t>
          </a:r>
          <a:endParaRPr lang="es-MX" sz="2000" b="1" i="0" kern="1200" dirty="0">
            <a:latin typeface="Arial" panose="020B0604020202020204" pitchFamily="34" charset="0"/>
            <a:ea typeface="+mn-ea"/>
            <a:cs typeface="Arial" panose="020B0604020202020204" pitchFamily="34" charset="0"/>
          </a:endParaRPr>
        </a:p>
      </dgm:t>
    </dgm:pt>
    <dgm:pt modelId="{8625CC27-1D2C-4BAF-AABB-ED74990BB43C}" type="parTrans" cxnId="{04303525-E167-43A4-81A3-745D4FA67884}">
      <dgm:prSet/>
      <dgm:spPr/>
      <dgm:t>
        <a:bodyPr/>
        <a:lstStyle/>
        <a:p>
          <a:endParaRPr lang="es-MX" sz="1600" b="1" i="0">
            <a:latin typeface="Arial" panose="020B0604020202020204" pitchFamily="34" charset="0"/>
            <a:cs typeface="Arial" panose="020B0604020202020204" pitchFamily="34" charset="0"/>
          </a:endParaRPr>
        </a:p>
      </dgm:t>
    </dgm:pt>
    <dgm:pt modelId="{FA360D20-6DC3-46AF-857B-0C938FAAA7FB}" type="sibTrans" cxnId="{04303525-E167-43A4-81A3-745D4FA67884}">
      <dgm:prSet/>
      <dgm:spPr/>
      <dgm:t>
        <a:bodyPr/>
        <a:lstStyle/>
        <a:p>
          <a:endParaRPr lang="es-MX" sz="1600" b="1" i="0">
            <a:latin typeface="Arial" panose="020B0604020202020204" pitchFamily="34" charset="0"/>
            <a:cs typeface="Arial" panose="020B0604020202020204" pitchFamily="34" charset="0"/>
          </a:endParaRPr>
        </a:p>
      </dgm:t>
    </dgm:pt>
    <dgm:pt modelId="{C6AE8F3C-81D6-45B2-BAEB-C9DCF122C83C}">
      <dgm:prSet phldrT="[Texto]" custT="1"/>
      <dgm:spPr/>
      <dgm:t>
        <a:bodyPr/>
        <a:lstStyle/>
        <a:p>
          <a:pPr algn="just"/>
          <a:r>
            <a:rPr lang="es-MX" sz="2000" b="1" i="0" kern="1200" dirty="0" smtClean="0">
              <a:latin typeface="Arial" panose="020B0604020202020204" pitchFamily="34" charset="0"/>
              <a:ea typeface="+mn-ea"/>
              <a:cs typeface="Arial" panose="020B0604020202020204" pitchFamily="34" charset="0"/>
            </a:rPr>
            <a:t>Que cuente con estudios de ingeniería básica y/o proyectos dictaminados favorablemente por la CONAGUA.</a:t>
          </a:r>
          <a:endParaRPr lang="es-MX" sz="2000" b="1" i="0" kern="1200" dirty="0">
            <a:latin typeface="Arial" panose="020B0604020202020204" pitchFamily="34" charset="0"/>
            <a:ea typeface="+mn-ea"/>
            <a:cs typeface="Arial" panose="020B0604020202020204" pitchFamily="34" charset="0"/>
          </a:endParaRPr>
        </a:p>
      </dgm:t>
    </dgm:pt>
    <dgm:pt modelId="{E3DAE952-6C51-4FC4-B5ED-60B87094AB83}" type="parTrans" cxnId="{0C16D70B-AF25-4732-BC4F-1DE2228AF844}">
      <dgm:prSet/>
      <dgm:spPr/>
      <dgm:t>
        <a:bodyPr/>
        <a:lstStyle/>
        <a:p>
          <a:endParaRPr lang="es-MX" sz="1600" b="1" i="0">
            <a:latin typeface="Arial" panose="020B0604020202020204" pitchFamily="34" charset="0"/>
            <a:cs typeface="Arial" panose="020B0604020202020204" pitchFamily="34" charset="0"/>
          </a:endParaRPr>
        </a:p>
      </dgm:t>
    </dgm:pt>
    <dgm:pt modelId="{B2DF5535-DB64-4288-83B3-D45849D0C62F}" type="sibTrans" cxnId="{0C16D70B-AF25-4732-BC4F-1DE2228AF844}">
      <dgm:prSet/>
      <dgm:spPr/>
      <dgm:t>
        <a:bodyPr/>
        <a:lstStyle/>
        <a:p>
          <a:endParaRPr lang="es-MX" sz="1600" b="1" i="0">
            <a:latin typeface="Arial" panose="020B0604020202020204" pitchFamily="34" charset="0"/>
            <a:cs typeface="Arial" panose="020B0604020202020204" pitchFamily="34" charset="0"/>
          </a:endParaRPr>
        </a:p>
      </dgm:t>
    </dgm:pt>
    <dgm:pt modelId="{573E3123-280F-4300-B467-57E6F676796A}">
      <dgm:prSet phldrT="[Texto]" custT="1"/>
      <dgm:spPr/>
      <dgm:t>
        <a:bodyPr/>
        <a:lstStyle/>
        <a:p>
          <a:pPr algn="just"/>
          <a:r>
            <a:rPr lang="es-MX" sz="2000" b="1" i="0" kern="1200" dirty="0" smtClean="0">
              <a:latin typeface="Arial" panose="020B0604020202020204" pitchFamily="34" charset="0"/>
              <a:ea typeface="+mn-ea"/>
              <a:cs typeface="Arial" panose="020B0604020202020204" pitchFamily="34" charset="0"/>
            </a:rPr>
            <a:t>Contar con la posesión legal del terreno en el que se realizarán las obras y los respectivos permisos para su ejecución.</a:t>
          </a:r>
          <a:endParaRPr lang="es-MX" sz="2000" b="1" i="0" kern="1200" dirty="0">
            <a:latin typeface="Arial" panose="020B0604020202020204" pitchFamily="34" charset="0"/>
            <a:ea typeface="+mn-ea"/>
            <a:cs typeface="Arial" panose="020B0604020202020204" pitchFamily="34" charset="0"/>
          </a:endParaRPr>
        </a:p>
      </dgm:t>
    </dgm:pt>
    <dgm:pt modelId="{AB2F0BE7-BE68-4C66-B836-60A2E2199A49}" type="parTrans" cxnId="{51B3D4B2-DDA3-4338-93E7-18798AF70FB7}">
      <dgm:prSet/>
      <dgm:spPr/>
      <dgm:t>
        <a:bodyPr/>
        <a:lstStyle/>
        <a:p>
          <a:endParaRPr lang="es-MX" sz="1600" b="1" i="0">
            <a:latin typeface="Arial" panose="020B0604020202020204" pitchFamily="34" charset="0"/>
            <a:cs typeface="Arial" panose="020B0604020202020204" pitchFamily="34" charset="0"/>
          </a:endParaRPr>
        </a:p>
      </dgm:t>
    </dgm:pt>
    <dgm:pt modelId="{10D62C93-95C0-4F80-9134-3CFCA636DAEC}" type="sibTrans" cxnId="{51B3D4B2-DDA3-4338-93E7-18798AF70FB7}">
      <dgm:prSet/>
      <dgm:spPr/>
      <dgm:t>
        <a:bodyPr/>
        <a:lstStyle/>
        <a:p>
          <a:endParaRPr lang="es-MX" sz="1600" b="1" i="0">
            <a:latin typeface="Arial" panose="020B0604020202020204" pitchFamily="34" charset="0"/>
            <a:cs typeface="Arial" panose="020B0604020202020204" pitchFamily="34" charset="0"/>
          </a:endParaRPr>
        </a:p>
      </dgm:t>
    </dgm:pt>
    <dgm:pt modelId="{9E09DC0C-EDA7-4FAE-BE90-D9F05DD4134A}" type="pres">
      <dgm:prSet presAssocID="{C767CC65-A001-4603-9896-EA3682194959}" presName="linear" presStyleCnt="0">
        <dgm:presLayoutVars>
          <dgm:animLvl val="lvl"/>
          <dgm:resizeHandles val="exact"/>
        </dgm:presLayoutVars>
      </dgm:prSet>
      <dgm:spPr/>
      <dgm:t>
        <a:bodyPr/>
        <a:lstStyle/>
        <a:p>
          <a:endParaRPr lang="es-ES"/>
        </a:p>
      </dgm:t>
    </dgm:pt>
    <dgm:pt modelId="{93EF6B57-92F0-45B1-A9CA-45500BCFC865}" type="pres">
      <dgm:prSet presAssocID="{3D5E4E59-6383-4E19-9CE2-166132B6E583}" presName="parentText" presStyleLbl="node1" presStyleIdx="0" presStyleCnt="3">
        <dgm:presLayoutVars>
          <dgm:chMax val="0"/>
          <dgm:bulletEnabled val="1"/>
        </dgm:presLayoutVars>
      </dgm:prSet>
      <dgm:spPr/>
      <dgm:t>
        <a:bodyPr/>
        <a:lstStyle/>
        <a:p>
          <a:endParaRPr lang="es-ES"/>
        </a:p>
      </dgm:t>
    </dgm:pt>
    <dgm:pt modelId="{9433EE6F-A5B0-4C1D-BCE6-7CC51957B3B4}" type="pres">
      <dgm:prSet presAssocID="{FA360D20-6DC3-46AF-857B-0C938FAAA7FB}" presName="spacer" presStyleCnt="0"/>
      <dgm:spPr/>
      <dgm:t>
        <a:bodyPr/>
        <a:lstStyle/>
        <a:p>
          <a:endParaRPr lang="es-ES"/>
        </a:p>
      </dgm:t>
    </dgm:pt>
    <dgm:pt modelId="{09CC6AFD-BF3B-4C81-82F6-2863AA42B181}" type="pres">
      <dgm:prSet presAssocID="{C6AE8F3C-81D6-45B2-BAEB-C9DCF122C83C}" presName="parentText" presStyleLbl="node1" presStyleIdx="1" presStyleCnt="3">
        <dgm:presLayoutVars>
          <dgm:chMax val="0"/>
          <dgm:bulletEnabled val="1"/>
        </dgm:presLayoutVars>
      </dgm:prSet>
      <dgm:spPr/>
      <dgm:t>
        <a:bodyPr/>
        <a:lstStyle/>
        <a:p>
          <a:endParaRPr lang="es-ES"/>
        </a:p>
      </dgm:t>
    </dgm:pt>
    <dgm:pt modelId="{C5A51EC6-A2A3-4E6F-9418-ED45D39A82F2}" type="pres">
      <dgm:prSet presAssocID="{B2DF5535-DB64-4288-83B3-D45849D0C62F}" presName="spacer" presStyleCnt="0"/>
      <dgm:spPr/>
      <dgm:t>
        <a:bodyPr/>
        <a:lstStyle/>
        <a:p>
          <a:endParaRPr lang="es-ES"/>
        </a:p>
      </dgm:t>
    </dgm:pt>
    <dgm:pt modelId="{BAE3A5E8-0985-40B4-B78B-2D4938C00DD0}" type="pres">
      <dgm:prSet presAssocID="{573E3123-280F-4300-B467-57E6F676796A}" presName="parentText" presStyleLbl="node1" presStyleIdx="2" presStyleCnt="3">
        <dgm:presLayoutVars>
          <dgm:chMax val="0"/>
          <dgm:bulletEnabled val="1"/>
        </dgm:presLayoutVars>
      </dgm:prSet>
      <dgm:spPr/>
      <dgm:t>
        <a:bodyPr/>
        <a:lstStyle/>
        <a:p>
          <a:endParaRPr lang="es-ES"/>
        </a:p>
      </dgm:t>
    </dgm:pt>
  </dgm:ptLst>
  <dgm:cxnLst>
    <dgm:cxn modelId="{777F8DA9-7789-4EB8-9802-6CD2D6EEF9B4}" type="presOf" srcId="{3D5E4E59-6383-4E19-9CE2-166132B6E583}" destId="{93EF6B57-92F0-45B1-A9CA-45500BCFC865}" srcOrd="0" destOrd="0" presId="urn:microsoft.com/office/officeart/2005/8/layout/vList2"/>
    <dgm:cxn modelId="{04303525-E167-43A4-81A3-745D4FA67884}" srcId="{C767CC65-A001-4603-9896-EA3682194959}" destId="{3D5E4E59-6383-4E19-9CE2-166132B6E583}" srcOrd="0" destOrd="0" parTransId="{8625CC27-1D2C-4BAF-AABB-ED74990BB43C}" sibTransId="{FA360D20-6DC3-46AF-857B-0C938FAAA7FB}"/>
    <dgm:cxn modelId="{1C4A16CF-3727-49FB-9747-0DC1E0F46F73}" type="presOf" srcId="{C767CC65-A001-4603-9896-EA3682194959}" destId="{9E09DC0C-EDA7-4FAE-BE90-D9F05DD4134A}" srcOrd="0" destOrd="0" presId="urn:microsoft.com/office/officeart/2005/8/layout/vList2"/>
    <dgm:cxn modelId="{0C16D70B-AF25-4732-BC4F-1DE2228AF844}" srcId="{C767CC65-A001-4603-9896-EA3682194959}" destId="{C6AE8F3C-81D6-45B2-BAEB-C9DCF122C83C}" srcOrd="1" destOrd="0" parTransId="{E3DAE952-6C51-4FC4-B5ED-60B87094AB83}" sibTransId="{B2DF5535-DB64-4288-83B3-D45849D0C62F}"/>
    <dgm:cxn modelId="{D83FD05F-F9FA-485C-86CB-A38601DC7BE3}" type="presOf" srcId="{573E3123-280F-4300-B467-57E6F676796A}" destId="{BAE3A5E8-0985-40B4-B78B-2D4938C00DD0}" srcOrd="0" destOrd="0" presId="urn:microsoft.com/office/officeart/2005/8/layout/vList2"/>
    <dgm:cxn modelId="{51B3D4B2-DDA3-4338-93E7-18798AF70FB7}" srcId="{C767CC65-A001-4603-9896-EA3682194959}" destId="{573E3123-280F-4300-B467-57E6F676796A}" srcOrd="2" destOrd="0" parTransId="{AB2F0BE7-BE68-4C66-B836-60A2E2199A49}" sibTransId="{10D62C93-95C0-4F80-9134-3CFCA636DAEC}"/>
    <dgm:cxn modelId="{4C3A5D9D-DA0F-4791-ADFA-17EF6A4A4006}" type="presOf" srcId="{C6AE8F3C-81D6-45B2-BAEB-C9DCF122C83C}" destId="{09CC6AFD-BF3B-4C81-82F6-2863AA42B181}" srcOrd="0" destOrd="0" presId="urn:microsoft.com/office/officeart/2005/8/layout/vList2"/>
    <dgm:cxn modelId="{1885EDFE-0C30-4DC2-8A4E-92CDA2C2CDA9}" type="presParOf" srcId="{9E09DC0C-EDA7-4FAE-BE90-D9F05DD4134A}" destId="{93EF6B57-92F0-45B1-A9CA-45500BCFC865}" srcOrd="0" destOrd="0" presId="urn:microsoft.com/office/officeart/2005/8/layout/vList2"/>
    <dgm:cxn modelId="{1C586A4A-69A3-475F-9B89-08CD1D3FB912}" type="presParOf" srcId="{9E09DC0C-EDA7-4FAE-BE90-D9F05DD4134A}" destId="{9433EE6F-A5B0-4C1D-BCE6-7CC51957B3B4}" srcOrd="1" destOrd="0" presId="urn:microsoft.com/office/officeart/2005/8/layout/vList2"/>
    <dgm:cxn modelId="{2397B08B-9865-45A3-9ABE-9427BA954AE0}" type="presParOf" srcId="{9E09DC0C-EDA7-4FAE-BE90-D9F05DD4134A}" destId="{09CC6AFD-BF3B-4C81-82F6-2863AA42B181}" srcOrd="2" destOrd="0" presId="urn:microsoft.com/office/officeart/2005/8/layout/vList2"/>
    <dgm:cxn modelId="{F58DBDE7-B5C9-47F8-A86B-D6F56779FA9F}" type="presParOf" srcId="{9E09DC0C-EDA7-4FAE-BE90-D9F05DD4134A}" destId="{C5A51EC6-A2A3-4E6F-9418-ED45D39A82F2}" srcOrd="3" destOrd="0" presId="urn:microsoft.com/office/officeart/2005/8/layout/vList2"/>
    <dgm:cxn modelId="{D647AEA7-A322-4A33-BFAC-376F06D27459}" type="presParOf" srcId="{9E09DC0C-EDA7-4FAE-BE90-D9F05DD4134A}" destId="{BAE3A5E8-0985-40B4-B78B-2D4938C00DD0}" srcOrd="4" destOrd="0" presId="urn:microsoft.com/office/officeart/2005/8/layout/vList2"/>
  </dgm:cxnLst>
  <dgm:bg>
    <a:solidFill>
      <a:srgbClr val="6AB42D"/>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8CADF-705E-4D5F-9BE4-E9EAE902923B}" type="doc">
      <dgm:prSet loTypeId="urn:microsoft.com/office/officeart/2008/layout/VerticalCurvedList" loCatId="list" qsTypeId="urn:microsoft.com/office/officeart/2005/8/quickstyle/3d4" qsCatId="3D" csTypeId="urn:microsoft.com/office/officeart/2005/8/colors/accent6_5" csCatId="accent6" phldr="1"/>
      <dgm:spPr/>
      <dgm:t>
        <a:bodyPr/>
        <a:lstStyle/>
        <a:p>
          <a:endParaRPr lang="es-MX"/>
        </a:p>
      </dgm:t>
    </dgm:pt>
    <dgm:pt modelId="{409E519E-0B85-4107-81FC-02A9C667FDBC}">
      <dgm:prSet phldrT="[Texto]" custT="1"/>
      <dgm:spPr/>
      <dgm:t>
        <a:bodyPr/>
        <a:lstStyle/>
        <a:p>
          <a:pPr algn="just"/>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Solicitud del apoyo y programa para la operación y mantenimiento en plantas de tratamiento de las aguas residuales a las Direcciones de la CONAGUA.</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gm:t>
    </dgm:pt>
    <dgm:pt modelId="{86B1200F-7468-4BC5-B3E6-9DFFE4B144CF}" type="parTrans" cxnId="{2C98BF88-7D2D-45F0-9444-3A2F4326EE6E}">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E8DF98F7-9380-43F3-9AE6-0D7949D276D5}" type="sibTrans" cxnId="{2C98BF88-7D2D-45F0-9444-3A2F4326EE6E}">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4CA076DC-9B5A-4148-B2F2-AD77061D57C5}">
      <dgm:prSet phldrT="[Texto]" custT="1"/>
      <dgm:spPr/>
      <dgm:t>
        <a:bodyPr/>
        <a:lstStyle/>
        <a:p>
          <a:pPr algn="just"/>
          <a:r>
            <a:rPr lang="es-ES"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Formalizar un Programa de Acciones con las Direcciones de la CONAGUA preferentemente el 15 de febrero del ejercicio fiscal correspondiente.</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gm:t>
    </dgm:pt>
    <dgm:pt modelId="{AF3323CA-7883-462A-93AE-2191F7B970D5}" type="parTrans" cxnId="{5BA51A1C-4B66-4F97-9FAE-B2A8899627BE}">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C54D09E6-B46C-4985-A22F-645C97F6170B}" type="sibTrans" cxnId="{5BA51A1C-4B66-4F97-9FAE-B2A8899627BE}">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40DD0D2D-BFDC-4B36-A917-59DBD4028725}">
      <dgm:prSet phldrT="[Texto]" custT="1"/>
      <dgm:spPr/>
      <dgm:t>
        <a:bodyPr/>
        <a:lstStyle/>
        <a:p>
          <a:pPr algn="just"/>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Presentar permiso de descarga o </a:t>
          </a:r>
          <a:r>
            <a:rPr lang="es-ES"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comprobante de solicitud de permiso de descarga</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gm:t>
    </dgm:pt>
    <dgm:pt modelId="{F0429701-DB66-46EF-8830-94495081A3ED}" type="parTrans" cxnId="{0AF728BF-E2BA-4A29-BFF5-FC379E64023D}">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911FA341-CAF6-4EDC-8240-02CB8707B370}" type="sibTrans" cxnId="{0AF728BF-E2BA-4A29-BFF5-FC379E64023D}">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D3F05D6C-E67A-4773-B3B8-5067B809EE01}">
      <dgm:prSet phldrT="[Texto]" custT="1"/>
      <dgm:spPr/>
      <dgm:t>
        <a:bodyPr/>
        <a:lstStyle/>
        <a:p>
          <a:pPr algn="just"/>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La planta de tratamiento deberá contar con medidor de gasto con totalizador en la entrada y salida o el compromiso de adquirirlo. </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gm:t>
    </dgm:pt>
    <dgm:pt modelId="{D86EA559-7A0C-43ED-BF0B-27EC398DC5F7}" type="parTrans" cxnId="{B9F5CE85-5F35-45DF-ADBB-D4DF44969B97}">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F4A0D647-30A6-40A7-98D3-B7216121749F}" type="sibTrans" cxnId="{B9F5CE85-5F35-45DF-ADBB-D4DF44969B97}">
      <dgm:prSet/>
      <dgm:spPr/>
      <dgm:t>
        <a:bodyPr/>
        <a:lstStyle/>
        <a:p>
          <a:endParaRPr lang="es-MX" sz="2000" b="0">
            <a:solidFill>
              <a:schemeClr val="accent6">
                <a:lumMod val="50000"/>
              </a:schemeClr>
            </a:solidFill>
            <a:latin typeface="Times New Roman" panose="02020603050405020304" pitchFamily="18" charset="0"/>
            <a:cs typeface="Times New Roman" panose="02020603050405020304" pitchFamily="18" charset="0"/>
          </a:endParaRPr>
        </a:p>
      </dgm:t>
    </dgm:pt>
    <dgm:pt modelId="{669050B0-864D-4455-9ED2-C2ED4DF26495}" type="pres">
      <dgm:prSet presAssocID="{DAF8CADF-705E-4D5F-9BE4-E9EAE902923B}" presName="Name0" presStyleCnt="0">
        <dgm:presLayoutVars>
          <dgm:chMax val="7"/>
          <dgm:chPref val="7"/>
          <dgm:dir/>
        </dgm:presLayoutVars>
      </dgm:prSet>
      <dgm:spPr/>
      <dgm:t>
        <a:bodyPr/>
        <a:lstStyle/>
        <a:p>
          <a:endParaRPr lang="es-MX"/>
        </a:p>
      </dgm:t>
    </dgm:pt>
    <dgm:pt modelId="{25CBBA4E-BF51-484A-8146-94484FFD55C1}" type="pres">
      <dgm:prSet presAssocID="{DAF8CADF-705E-4D5F-9BE4-E9EAE902923B}" presName="Name1" presStyleCnt="0"/>
      <dgm:spPr/>
      <dgm:t>
        <a:bodyPr/>
        <a:lstStyle/>
        <a:p>
          <a:endParaRPr lang="es-MX"/>
        </a:p>
      </dgm:t>
    </dgm:pt>
    <dgm:pt modelId="{11F17829-B10C-4D08-BE87-DA6277D215DC}" type="pres">
      <dgm:prSet presAssocID="{DAF8CADF-705E-4D5F-9BE4-E9EAE902923B}" presName="cycle" presStyleCnt="0"/>
      <dgm:spPr/>
      <dgm:t>
        <a:bodyPr/>
        <a:lstStyle/>
        <a:p>
          <a:endParaRPr lang="es-MX"/>
        </a:p>
      </dgm:t>
    </dgm:pt>
    <dgm:pt modelId="{6EA994C3-9B33-4548-BC2E-F97C70A305DB}" type="pres">
      <dgm:prSet presAssocID="{DAF8CADF-705E-4D5F-9BE4-E9EAE902923B}" presName="srcNode" presStyleLbl="node1" presStyleIdx="0" presStyleCnt="4"/>
      <dgm:spPr/>
      <dgm:t>
        <a:bodyPr/>
        <a:lstStyle/>
        <a:p>
          <a:endParaRPr lang="es-MX"/>
        </a:p>
      </dgm:t>
    </dgm:pt>
    <dgm:pt modelId="{36387DC0-F79D-46D4-B87E-7534F50CE627}" type="pres">
      <dgm:prSet presAssocID="{DAF8CADF-705E-4D5F-9BE4-E9EAE902923B}" presName="conn" presStyleLbl="parChTrans1D2" presStyleIdx="0" presStyleCnt="1"/>
      <dgm:spPr/>
      <dgm:t>
        <a:bodyPr/>
        <a:lstStyle/>
        <a:p>
          <a:endParaRPr lang="es-MX"/>
        </a:p>
      </dgm:t>
    </dgm:pt>
    <dgm:pt modelId="{40F5D174-71B9-47AE-B41E-2760D1309A7F}" type="pres">
      <dgm:prSet presAssocID="{DAF8CADF-705E-4D5F-9BE4-E9EAE902923B}" presName="extraNode" presStyleLbl="node1" presStyleIdx="0" presStyleCnt="4"/>
      <dgm:spPr/>
      <dgm:t>
        <a:bodyPr/>
        <a:lstStyle/>
        <a:p>
          <a:endParaRPr lang="es-MX"/>
        </a:p>
      </dgm:t>
    </dgm:pt>
    <dgm:pt modelId="{340E027E-B7CA-4759-A8A3-F405044CE51C}" type="pres">
      <dgm:prSet presAssocID="{DAF8CADF-705E-4D5F-9BE4-E9EAE902923B}" presName="dstNode" presStyleLbl="node1" presStyleIdx="0" presStyleCnt="4"/>
      <dgm:spPr/>
      <dgm:t>
        <a:bodyPr/>
        <a:lstStyle/>
        <a:p>
          <a:endParaRPr lang="es-MX"/>
        </a:p>
      </dgm:t>
    </dgm:pt>
    <dgm:pt modelId="{F34C9531-BCA3-485D-97CA-D7FB73333AA3}" type="pres">
      <dgm:prSet presAssocID="{409E519E-0B85-4107-81FC-02A9C667FDBC}" presName="text_1" presStyleLbl="node1" presStyleIdx="0" presStyleCnt="4">
        <dgm:presLayoutVars>
          <dgm:bulletEnabled val="1"/>
        </dgm:presLayoutVars>
      </dgm:prSet>
      <dgm:spPr/>
      <dgm:t>
        <a:bodyPr/>
        <a:lstStyle/>
        <a:p>
          <a:endParaRPr lang="es-MX"/>
        </a:p>
      </dgm:t>
    </dgm:pt>
    <dgm:pt modelId="{E23EF275-ED09-4450-9A51-20D1F7F7BF95}" type="pres">
      <dgm:prSet presAssocID="{409E519E-0B85-4107-81FC-02A9C667FDBC}" presName="accent_1" presStyleCnt="0"/>
      <dgm:spPr/>
      <dgm:t>
        <a:bodyPr/>
        <a:lstStyle/>
        <a:p>
          <a:endParaRPr lang="es-MX"/>
        </a:p>
      </dgm:t>
    </dgm:pt>
    <dgm:pt modelId="{1FB77DF3-8FE7-481A-8E3B-B64B67A362A5}" type="pres">
      <dgm:prSet presAssocID="{409E519E-0B85-4107-81FC-02A9C667FDBC}" presName="accentRepeatNode" presStyleLbl="solidFgAcc1" presStyleIdx="0" presStyleCnt="4"/>
      <dgm:spPr/>
      <dgm:t>
        <a:bodyPr/>
        <a:lstStyle/>
        <a:p>
          <a:endParaRPr lang="es-MX"/>
        </a:p>
      </dgm:t>
    </dgm:pt>
    <dgm:pt modelId="{69382110-15AC-4D4E-92B2-DC5A3FDA79EF}" type="pres">
      <dgm:prSet presAssocID="{4CA076DC-9B5A-4148-B2F2-AD77061D57C5}" presName="text_2" presStyleLbl="node1" presStyleIdx="1" presStyleCnt="4">
        <dgm:presLayoutVars>
          <dgm:bulletEnabled val="1"/>
        </dgm:presLayoutVars>
      </dgm:prSet>
      <dgm:spPr/>
      <dgm:t>
        <a:bodyPr/>
        <a:lstStyle/>
        <a:p>
          <a:endParaRPr lang="es-MX"/>
        </a:p>
      </dgm:t>
    </dgm:pt>
    <dgm:pt modelId="{D36BC73B-05EB-483E-9BF4-EFD63E8A9C0D}" type="pres">
      <dgm:prSet presAssocID="{4CA076DC-9B5A-4148-B2F2-AD77061D57C5}" presName="accent_2" presStyleCnt="0"/>
      <dgm:spPr/>
      <dgm:t>
        <a:bodyPr/>
        <a:lstStyle/>
        <a:p>
          <a:endParaRPr lang="es-MX"/>
        </a:p>
      </dgm:t>
    </dgm:pt>
    <dgm:pt modelId="{7BD5BECD-F7E6-4834-97BE-F90E53F953D0}" type="pres">
      <dgm:prSet presAssocID="{4CA076DC-9B5A-4148-B2F2-AD77061D57C5}" presName="accentRepeatNode" presStyleLbl="solidFgAcc1" presStyleIdx="1" presStyleCnt="4"/>
      <dgm:spPr/>
      <dgm:t>
        <a:bodyPr/>
        <a:lstStyle/>
        <a:p>
          <a:endParaRPr lang="es-MX"/>
        </a:p>
      </dgm:t>
    </dgm:pt>
    <dgm:pt modelId="{D25B7B9C-CDDC-4D71-83A6-3DB44EE423D4}" type="pres">
      <dgm:prSet presAssocID="{40DD0D2D-BFDC-4B36-A917-59DBD4028725}" presName="text_3" presStyleLbl="node1" presStyleIdx="2" presStyleCnt="4" custLinFactNeighborX="700" custLinFactNeighborY="-2925">
        <dgm:presLayoutVars>
          <dgm:bulletEnabled val="1"/>
        </dgm:presLayoutVars>
      </dgm:prSet>
      <dgm:spPr/>
      <dgm:t>
        <a:bodyPr/>
        <a:lstStyle/>
        <a:p>
          <a:endParaRPr lang="es-MX"/>
        </a:p>
      </dgm:t>
    </dgm:pt>
    <dgm:pt modelId="{7CCCEF2D-E3FD-48D9-83AA-5702358E4F8C}" type="pres">
      <dgm:prSet presAssocID="{40DD0D2D-BFDC-4B36-A917-59DBD4028725}" presName="accent_3" presStyleCnt="0"/>
      <dgm:spPr/>
      <dgm:t>
        <a:bodyPr/>
        <a:lstStyle/>
        <a:p>
          <a:endParaRPr lang="es-MX"/>
        </a:p>
      </dgm:t>
    </dgm:pt>
    <dgm:pt modelId="{5348AC9A-056F-4C64-9EB6-96BEF563E1D2}" type="pres">
      <dgm:prSet presAssocID="{40DD0D2D-BFDC-4B36-A917-59DBD4028725}" presName="accentRepeatNode" presStyleLbl="solidFgAcc1" presStyleIdx="2" presStyleCnt="4"/>
      <dgm:spPr/>
      <dgm:t>
        <a:bodyPr/>
        <a:lstStyle/>
        <a:p>
          <a:endParaRPr lang="es-MX"/>
        </a:p>
      </dgm:t>
    </dgm:pt>
    <dgm:pt modelId="{DCBF8ABD-7A7C-4896-8E22-4A193ACDDF28}" type="pres">
      <dgm:prSet presAssocID="{D3F05D6C-E67A-4773-B3B8-5067B809EE01}" presName="text_4" presStyleLbl="node1" presStyleIdx="3" presStyleCnt="4">
        <dgm:presLayoutVars>
          <dgm:bulletEnabled val="1"/>
        </dgm:presLayoutVars>
      </dgm:prSet>
      <dgm:spPr/>
      <dgm:t>
        <a:bodyPr/>
        <a:lstStyle/>
        <a:p>
          <a:endParaRPr lang="es-MX"/>
        </a:p>
      </dgm:t>
    </dgm:pt>
    <dgm:pt modelId="{CDF076E1-75B7-4C4E-9317-06EB6057898F}" type="pres">
      <dgm:prSet presAssocID="{D3F05D6C-E67A-4773-B3B8-5067B809EE01}" presName="accent_4" presStyleCnt="0"/>
      <dgm:spPr/>
      <dgm:t>
        <a:bodyPr/>
        <a:lstStyle/>
        <a:p>
          <a:endParaRPr lang="es-MX"/>
        </a:p>
      </dgm:t>
    </dgm:pt>
    <dgm:pt modelId="{C4E440A3-B539-4177-8B64-EEF4B63288E2}" type="pres">
      <dgm:prSet presAssocID="{D3F05D6C-E67A-4773-B3B8-5067B809EE01}" presName="accentRepeatNode" presStyleLbl="solidFgAcc1" presStyleIdx="3" presStyleCnt="4"/>
      <dgm:spPr/>
      <dgm:t>
        <a:bodyPr/>
        <a:lstStyle/>
        <a:p>
          <a:endParaRPr lang="es-MX"/>
        </a:p>
      </dgm:t>
    </dgm:pt>
  </dgm:ptLst>
  <dgm:cxnLst>
    <dgm:cxn modelId="{7DFC8E68-D84C-4D89-A15C-1AA85AB52E97}" type="presOf" srcId="{40DD0D2D-BFDC-4B36-A917-59DBD4028725}" destId="{D25B7B9C-CDDC-4D71-83A6-3DB44EE423D4}" srcOrd="0" destOrd="0" presId="urn:microsoft.com/office/officeart/2008/layout/VerticalCurvedList"/>
    <dgm:cxn modelId="{2C98BF88-7D2D-45F0-9444-3A2F4326EE6E}" srcId="{DAF8CADF-705E-4D5F-9BE4-E9EAE902923B}" destId="{409E519E-0B85-4107-81FC-02A9C667FDBC}" srcOrd="0" destOrd="0" parTransId="{86B1200F-7468-4BC5-B3E6-9DFFE4B144CF}" sibTransId="{E8DF98F7-9380-43F3-9AE6-0D7949D276D5}"/>
    <dgm:cxn modelId="{D021E1EB-3559-4621-819F-FF3D1415DDF2}" type="presOf" srcId="{D3F05D6C-E67A-4773-B3B8-5067B809EE01}" destId="{DCBF8ABD-7A7C-4896-8E22-4A193ACDDF28}" srcOrd="0" destOrd="0" presId="urn:microsoft.com/office/officeart/2008/layout/VerticalCurvedList"/>
    <dgm:cxn modelId="{CF0F4954-8B1F-4515-8C52-02C08B6E31CE}" type="presOf" srcId="{E8DF98F7-9380-43F3-9AE6-0D7949D276D5}" destId="{36387DC0-F79D-46D4-B87E-7534F50CE627}" srcOrd="0" destOrd="0" presId="urn:microsoft.com/office/officeart/2008/layout/VerticalCurvedList"/>
    <dgm:cxn modelId="{E8F627EF-AD1B-40D1-8EF6-A7776339ECD6}" type="presOf" srcId="{DAF8CADF-705E-4D5F-9BE4-E9EAE902923B}" destId="{669050B0-864D-4455-9ED2-C2ED4DF26495}" srcOrd="0" destOrd="0" presId="urn:microsoft.com/office/officeart/2008/layout/VerticalCurvedList"/>
    <dgm:cxn modelId="{0AF728BF-E2BA-4A29-BFF5-FC379E64023D}" srcId="{DAF8CADF-705E-4D5F-9BE4-E9EAE902923B}" destId="{40DD0D2D-BFDC-4B36-A917-59DBD4028725}" srcOrd="2" destOrd="0" parTransId="{F0429701-DB66-46EF-8830-94495081A3ED}" sibTransId="{911FA341-CAF6-4EDC-8240-02CB8707B370}"/>
    <dgm:cxn modelId="{B69EE46F-741A-449B-859F-04D7CCF8211A}" type="presOf" srcId="{4CA076DC-9B5A-4148-B2F2-AD77061D57C5}" destId="{69382110-15AC-4D4E-92B2-DC5A3FDA79EF}" srcOrd="0" destOrd="0" presId="urn:microsoft.com/office/officeart/2008/layout/VerticalCurvedList"/>
    <dgm:cxn modelId="{5BA51A1C-4B66-4F97-9FAE-B2A8899627BE}" srcId="{DAF8CADF-705E-4D5F-9BE4-E9EAE902923B}" destId="{4CA076DC-9B5A-4148-B2F2-AD77061D57C5}" srcOrd="1" destOrd="0" parTransId="{AF3323CA-7883-462A-93AE-2191F7B970D5}" sibTransId="{C54D09E6-B46C-4985-A22F-645C97F6170B}"/>
    <dgm:cxn modelId="{B9F5CE85-5F35-45DF-ADBB-D4DF44969B97}" srcId="{DAF8CADF-705E-4D5F-9BE4-E9EAE902923B}" destId="{D3F05D6C-E67A-4773-B3B8-5067B809EE01}" srcOrd="3" destOrd="0" parTransId="{D86EA559-7A0C-43ED-BF0B-27EC398DC5F7}" sibTransId="{F4A0D647-30A6-40A7-98D3-B7216121749F}"/>
    <dgm:cxn modelId="{F0D23EAB-6BCA-4D94-9850-4D328359D123}" type="presOf" srcId="{409E519E-0B85-4107-81FC-02A9C667FDBC}" destId="{F34C9531-BCA3-485D-97CA-D7FB73333AA3}" srcOrd="0" destOrd="0" presId="urn:microsoft.com/office/officeart/2008/layout/VerticalCurvedList"/>
    <dgm:cxn modelId="{5C534EE4-9391-4234-84D4-F8BB037A4FBE}" type="presParOf" srcId="{669050B0-864D-4455-9ED2-C2ED4DF26495}" destId="{25CBBA4E-BF51-484A-8146-94484FFD55C1}" srcOrd="0" destOrd="0" presId="urn:microsoft.com/office/officeart/2008/layout/VerticalCurvedList"/>
    <dgm:cxn modelId="{9928A50F-D0FF-495F-BE8B-CABE9B4EF091}" type="presParOf" srcId="{25CBBA4E-BF51-484A-8146-94484FFD55C1}" destId="{11F17829-B10C-4D08-BE87-DA6277D215DC}" srcOrd="0" destOrd="0" presId="urn:microsoft.com/office/officeart/2008/layout/VerticalCurvedList"/>
    <dgm:cxn modelId="{96BBBDEF-52A0-4BE3-A82A-2080F758BCAB}" type="presParOf" srcId="{11F17829-B10C-4D08-BE87-DA6277D215DC}" destId="{6EA994C3-9B33-4548-BC2E-F97C70A305DB}" srcOrd="0" destOrd="0" presId="urn:microsoft.com/office/officeart/2008/layout/VerticalCurvedList"/>
    <dgm:cxn modelId="{6DD9C9C5-FCAC-41E1-ABCD-D64EE2A137D9}" type="presParOf" srcId="{11F17829-B10C-4D08-BE87-DA6277D215DC}" destId="{36387DC0-F79D-46D4-B87E-7534F50CE627}" srcOrd="1" destOrd="0" presId="urn:microsoft.com/office/officeart/2008/layout/VerticalCurvedList"/>
    <dgm:cxn modelId="{8AD928D5-E40C-4CD5-8944-4A706AD780DE}" type="presParOf" srcId="{11F17829-B10C-4D08-BE87-DA6277D215DC}" destId="{40F5D174-71B9-47AE-B41E-2760D1309A7F}" srcOrd="2" destOrd="0" presId="urn:microsoft.com/office/officeart/2008/layout/VerticalCurvedList"/>
    <dgm:cxn modelId="{D70F2133-EF14-40D4-94F9-0F499E64EDC8}" type="presParOf" srcId="{11F17829-B10C-4D08-BE87-DA6277D215DC}" destId="{340E027E-B7CA-4759-A8A3-F405044CE51C}" srcOrd="3" destOrd="0" presId="urn:microsoft.com/office/officeart/2008/layout/VerticalCurvedList"/>
    <dgm:cxn modelId="{8C8123F6-79FD-4B22-9914-D482CEB3FC38}" type="presParOf" srcId="{25CBBA4E-BF51-484A-8146-94484FFD55C1}" destId="{F34C9531-BCA3-485D-97CA-D7FB73333AA3}" srcOrd="1" destOrd="0" presId="urn:microsoft.com/office/officeart/2008/layout/VerticalCurvedList"/>
    <dgm:cxn modelId="{AAD42B81-8E0D-4DEB-9E5E-2F766820EBE0}" type="presParOf" srcId="{25CBBA4E-BF51-484A-8146-94484FFD55C1}" destId="{E23EF275-ED09-4450-9A51-20D1F7F7BF95}" srcOrd="2" destOrd="0" presId="urn:microsoft.com/office/officeart/2008/layout/VerticalCurvedList"/>
    <dgm:cxn modelId="{359E85F5-EB98-4F0F-A0CD-8190195F4E70}" type="presParOf" srcId="{E23EF275-ED09-4450-9A51-20D1F7F7BF95}" destId="{1FB77DF3-8FE7-481A-8E3B-B64B67A362A5}" srcOrd="0" destOrd="0" presId="urn:microsoft.com/office/officeart/2008/layout/VerticalCurvedList"/>
    <dgm:cxn modelId="{1CE45C01-58F9-418D-94E9-93A8E7E375B3}" type="presParOf" srcId="{25CBBA4E-BF51-484A-8146-94484FFD55C1}" destId="{69382110-15AC-4D4E-92B2-DC5A3FDA79EF}" srcOrd="3" destOrd="0" presId="urn:microsoft.com/office/officeart/2008/layout/VerticalCurvedList"/>
    <dgm:cxn modelId="{A85D6D89-8581-411F-AB43-EA7471B43DAE}" type="presParOf" srcId="{25CBBA4E-BF51-484A-8146-94484FFD55C1}" destId="{D36BC73B-05EB-483E-9BF4-EFD63E8A9C0D}" srcOrd="4" destOrd="0" presId="urn:microsoft.com/office/officeart/2008/layout/VerticalCurvedList"/>
    <dgm:cxn modelId="{F233C20C-0F88-4142-85C2-6E943958C837}" type="presParOf" srcId="{D36BC73B-05EB-483E-9BF4-EFD63E8A9C0D}" destId="{7BD5BECD-F7E6-4834-97BE-F90E53F953D0}" srcOrd="0" destOrd="0" presId="urn:microsoft.com/office/officeart/2008/layout/VerticalCurvedList"/>
    <dgm:cxn modelId="{02F8726F-8FCF-4200-BD06-3C5E75B20A0D}" type="presParOf" srcId="{25CBBA4E-BF51-484A-8146-94484FFD55C1}" destId="{D25B7B9C-CDDC-4D71-83A6-3DB44EE423D4}" srcOrd="5" destOrd="0" presId="urn:microsoft.com/office/officeart/2008/layout/VerticalCurvedList"/>
    <dgm:cxn modelId="{86F0515B-EB7E-4989-AE0E-E29334D511E4}" type="presParOf" srcId="{25CBBA4E-BF51-484A-8146-94484FFD55C1}" destId="{7CCCEF2D-E3FD-48D9-83AA-5702358E4F8C}" srcOrd="6" destOrd="0" presId="urn:microsoft.com/office/officeart/2008/layout/VerticalCurvedList"/>
    <dgm:cxn modelId="{926F15D5-38CB-4411-9D7C-ABBDCF799A15}" type="presParOf" srcId="{7CCCEF2D-E3FD-48D9-83AA-5702358E4F8C}" destId="{5348AC9A-056F-4C64-9EB6-96BEF563E1D2}" srcOrd="0" destOrd="0" presId="urn:microsoft.com/office/officeart/2008/layout/VerticalCurvedList"/>
    <dgm:cxn modelId="{CDCDA25D-82DA-456E-B4C2-DC3660010008}" type="presParOf" srcId="{25CBBA4E-BF51-484A-8146-94484FFD55C1}" destId="{DCBF8ABD-7A7C-4896-8E22-4A193ACDDF28}" srcOrd="7" destOrd="0" presId="urn:microsoft.com/office/officeart/2008/layout/VerticalCurvedList"/>
    <dgm:cxn modelId="{3C8A132B-F81C-44AA-A203-7308A4411A6C}" type="presParOf" srcId="{25CBBA4E-BF51-484A-8146-94484FFD55C1}" destId="{CDF076E1-75B7-4C4E-9317-06EB6057898F}" srcOrd="8" destOrd="0" presId="urn:microsoft.com/office/officeart/2008/layout/VerticalCurvedList"/>
    <dgm:cxn modelId="{69001831-EC8B-4F75-A231-5D8165F9F15B}" type="presParOf" srcId="{CDF076E1-75B7-4C4E-9317-06EB6057898F}" destId="{C4E440A3-B539-4177-8B64-EEF4B63288E2}"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89CE53-47B6-4B0D-BDE9-325E374C8A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0607CA20-B18E-4EA0-8FF4-FA42518CA1FB}">
      <dgm:prSet phldrT="[Texto]"/>
      <dgm:spPr/>
      <dgm:t>
        <a:bodyPr/>
        <a:lstStyle/>
        <a:p>
          <a:r>
            <a:rPr lang="es-MX" b="0" dirty="0" smtClean="0">
              <a:latin typeface="Arial" panose="020B0604020202020204" pitchFamily="34" charset="0"/>
              <a:cs typeface="Arial" panose="020B0604020202020204" pitchFamily="34" charset="0"/>
            </a:rPr>
            <a:t>Febrero</a:t>
          </a:r>
          <a:endParaRPr lang="es-MX" b="0" dirty="0">
            <a:latin typeface="Arial" panose="020B0604020202020204" pitchFamily="34" charset="0"/>
            <a:cs typeface="Arial" panose="020B0604020202020204" pitchFamily="34" charset="0"/>
          </a:endParaRPr>
        </a:p>
      </dgm:t>
    </dgm:pt>
    <dgm:pt modelId="{E7D9D33D-33F9-4165-A835-C4D5321ACB48}" type="parTrans" cxnId="{E619D00B-B92C-463B-9468-D031000F48FA}">
      <dgm:prSet/>
      <dgm:spPr/>
      <dgm:t>
        <a:bodyPr/>
        <a:lstStyle/>
        <a:p>
          <a:endParaRPr lang="es-MX" b="0">
            <a:latin typeface="Arial" panose="020B0604020202020204" pitchFamily="34" charset="0"/>
            <a:cs typeface="Arial" panose="020B0604020202020204" pitchFamily="34" charset="0"/>
          </a:endParaRPr>
        </a:p>
      </dgm:t>
    </dgm:pt>
    <dgm:pt modelId="{6865BEF5-3D8C-4787-B49F-2C4EA73A524B}" type="sibTrans" cxnId="{E619D00B-B92C-463B-9468-D031000F48FA}">
      <dgm:prSet/>
      <dgm:spPr/>
      <dgm:t>
        <a:bodyPr/>
        <a:lstStyle/>
        <a:p>
          <a:endParaRPr lang="es-MX" b="0">
            <a:latin typeface="Arial" panose="020B0604020202020204" pitchFamily="34" charset="0"/>
            <a:cs typeface="Arial" panose="020B0604020202020204" pitchFamily="34" charset="0"/>
          </a:endParaRPr>
        </a:p>
      </dgm:t>
    </dgm:pt>
    <dgm:pt modelId="{50AD3180-3B23-422F-9ED2-4906A66FDC80}">
      <dgm:prSet phldrT="[Texto]" custT="1"/>
      <dgm:spPr/>
      <dgm:t>
        <a:bodyPr/>
        <a:lstStyle/>
        <a:p>
          <a:r>
            <a:rPr lang="es-MX" sz="2800" b="1" dirty="0" smtClean="0">
              <a:latin typeface="Arial" panose="020B0604020202020204" pitchFamily="34" charset="0"/>
              <a:cs typeface="Arial" panose="020B0604020202020204" pitchFamily="34" charset="0"/>
            </a:rPr>
            <a:t>Inicio de Recepción de Solicitudes.</a:t>
          </a:r>
          <a:endParaRPr lang="es-MX" sz="2800" b="1" dirty="0">
            <a:latin typeface="Arial" panose="020B0604020202020204" pitchFamily="34" charset="0"/>
            <a:cs typeface="Arial" panose="020B0604020202020204" pitchFamily="34" charset="0"/>
          </a:endParaRPr>
        </a:p>
      </dgm:t>
    </dgm:pt>
    <dgm:pt modelId="{35C93308-CE15-4B9B-813A-7B0652F287AB}" type="parTrans" cxnId="{2CA6E95D-B3C8-4B3C-B213-E7511A6ED93C}">
      <dgm:prSet/>
      <dgm:spPr/>
      <dgm:t>
        <a:bodyPr/>
        <a:lstStyle/>
        <a:p>
          <a:endParaRPr lang="es-MX" b="0">
            <a:latin typeface="Arial" panose="020B0604020202020204" pitchFamily="34" charset="0"/>
            <a:cs typeface="Arial" panose="020B0604020202020204" pitchFamily="34" charset="0"/>
          </a:endParaRPr>
        </a:p>
      </dgm:t>
    </dgm:pt>
    <dgm:pt modelId="{E2652EC6-E8A0-46DB-BC71-263EE878B827}" type="sibTrans" cxnId="{2CA6E95D-B3C8-4B3C-B213-E7511A6ED93C}">
      <dgm:prSet/>
      <dgm:spPr/>
      <dgm:t>
        <a:bodyPr/>
        <a:lstStyle/>
        <a:p>
          <a:endParaRPr lang="es-MX" b="0">
            <a:latin typeface="Arial" panose="020B0604020202020204" pitchFamily="34" charset="0"/>
            <a:cs typeface="Arial" panose="020B0604020202020204" pitchFamily="34" charset="0"/>
          </a:endParaRPr>
        </a:p>
      </dgm:t>
    </dgm:pt>
    <dgm:pt modelId="{4242C24B-FB26-4A94-B138-7CABC1531214}">
      <dgm:prSet phldrT="[Texto]"/>
      <dgm:spPr/>
      <dgm:t>
        <a:bodyPr/>
        <a:lstStyle/>
        <a:p>
          <a:r>
            <a:rPr lang="es-MX" b="0" dirty="0" smtClean="0">
              <a:latin typeface="Arial" panose="020B0604020202020204" pitchFamily="34" charset="0"/>
              <a:cs typeface="Arial" panose="020B0604020202020204" pitchFamily="34" charset="0"/>
            </a:rPr>
            <a:t>Julio</a:t>
          </a:r>
          <a:endParaRPr lang="es-MX" b="0" dirty="0">
            <a:latin typeface="Arial" panose="020B0604020202020204" pitchFamily="34" charset="0"/>
            <a:cs typeface="Arial" panose="020B0604020202020204" pitchFamily="34" charset="0"/>
          </a:endParaRPr>
        </a:p>
      </dgm:t>
    </dgm:pt>
    <dgm:pt modelId="{FF90F296-4C72-4092-A7B8-F831120B34E0}" type="parTrans" cxnId="{9380F8EB-410F-49D9-9E42-4D0A7889F26E}">
      <dgm:prSet/>
      <dgm:spPr/>
      <dgm:t>
        <a:bodyPr/>
        <a:lstStyle/>
        <a:p>
          <a:endParaRPr lang="es-MX" b="0">
            <a:latin typeface="Arial" panose="020B0604020202020204" pitchFamily="34" charset="0"/>
            <a:cs typeface="Arial" panose="020B0604020202020204" pitchFamily="34" charset="0"/>
          </a:endParaRPr>
        </a:p>
      </dgm:t>
    </dgm:pt>
    <dgm:pt modelId="{91CF2BB0-1677-4087-A721-8D5BEF129A04}" type="sibTrans" cxnId="{9380F8EB-410F-49D9-9E42-4D0A7889F26E}">
      <dgm:prSet/>
      <dgm:spPr/>
      <dgm:t>
        <a:bodyPr/>
        <a:lstStyle/>
        <a:p>
          <a:endParaRPr lang="es-MX" b="0">
            <a:latin typeface="Arial" panose="020B0604020202020204" pitchFamily="34" charset="0"/>
            <a:cs typeface="Arial" panose="020B0604020202020204" pitchFamily="34" charset="0"/>
          </a:endParaRPr>
        </a:p>
      </dgm:t>
    </dgm:pt>
    <dgm:pt modelId="{352E3493-586F-46E7-9BC5-D3674AD25A9F}">
      <dgm:prSet phldrT="[Texto]" custT="1"/>
      <dgm:spPr/>
      <dgm:t>
        <a:bodyPr/>
        <a:lstStyle/>
        <a:p>
          <a:r>
            <a:rPr lang="es-MX" sz="2800" b="1" dirty="0" smtClean="0">
              <a:latin typeface="Arial" panose="020B0604020202020204" pitchFamily="34" charset="0"/>
              <a:cs typeface="Arial" panose="020B0604020202020204" pitchFamily="34" charset="0"/>
            </a:rPr>
            <a:t>Cierre de Recepción de Solicitudes.</a:t>
          </a:r>
          <a:endParaRPr lang="es-MX" sz="2800" b="1" dirty="0">
            <a:latin typeface="Arial" panose="020B0604020202020204" pitchFamily="34" charset="0"/>
            <a:cs typeface="Arial" panose="020B0604020202020204" pitchFamily="34" charset="0"/>
          </a:endParaRPr>
        </a:p>
      </dgm:t>
    </dgm:pt>
    <dgm:pt modelId="{DC3BD8A4-0E90-4814-BBA4-AB586227F28D}" type="parTrans" cxnId="{BCC8A2D0-AD39-4D49-87E3-D7908A939A2D}">
      <dgm:prSet/>
      <dgm:spPr/>
      <dgm:t>
        <a:bodyPr/>
        <a:lstStyle/>
        <a:p>
          <a:endParaRPr lang="es-MX" b="0">
            <a:latin typeface="Arial" panose="020B0604020202020204" pitchFamily="34" charset="0"/>
            <a:cs typeface="Arial" panose="020B0604020202020204" pitchFamily="34" charset="0"/>
          </a:endParaRPr>
        </a:p>
      </dgm:t>
    </dgm:pt>
    <dgm:pt modelId="{E3541ACF-81DD-415A-A67E-A922A38CBFED}" type="sibTrans" cxnId="{BCC8A2D0-AD39-4D49-87E3-D7908A939A2D}">
      <dgm:prSet/>
      <dgm:spPr/>
      <dgm:t>
        <a:bodyPr/>
        <a:lstStyle/>
        <a:p>
          <a:endParaRPr lang="es-MX" b="0">
            <a:latin typeface="Arial" panose="020B0604020202020204" pitchFamily="34" charset="0"/>
            <a:cs typeface="Arial" panose="020B0604020202020204" pitchFamily="34" charset="0"/>
          </a:endParaRPr>
        </a:p>
      </dgm:t>
    </dgm:pt>
    <dgm:pt modelId="{BB10674D-B659-435C-A648-A5A13722A1E8}">
      <dgm:prSet phldrT="[Texto]"/>
      <dgm:spPr/>
      <dgm:t>
        <a:bodyPr/>
        <a:lstStyle/>
        <a:p>
          <a:r>
            <a:rPr lang="es-MX" b="0" dirty="0" smtClean="0">
              <a:latin typeface="Arial" panose="020B0604020202020204" pitchFamily="34" charset="0"/>
              <a:cs typeface="Arial" panose="020B0604020202020204" pitchFamily="34" charset="0"/>
            </a:rPr>
            <a:t>Octubre</a:t>
          </a:r>
          <a:endParaRPr lang="es-MX" b="0" dirty="0">
            <a:latin typeface="Arial" panose="020B0604020202020204" pitchFamily="34" charset="0"/>
            <a:cs typeface="Arial" panose="020B0604020202020204" pitchFamily="34" charset="0"/>
          </a:endParaRPr>
        </a:p>
      </dgm:t>
    </dgm:pt>
    <dgm:pt modelId="{4DE5FB7C-353C-4E73-B5B5-82BA36DC0FFF}" type="parTrans" cxnId="{8E090AE9-08C7-420A-9942-CF7E1C20A653}">
      <dgm:prSet/>
      <dgm:spPr/>
      <dgm:t>
        <a:bodyPr/>
        <a:lstStyle/>
        <a:p>
          <a:endParaRPr lang="es-MX" b="0">
            <a:latin typeface="Arial" panose="020B0604020202020204" pitchFamily="34" charset="0"/>
            <a:cs typeface="Arial" panose="020B0604020202020204" pitchFamily="34" charset="0"/>
          </a:endParaRPr>
        </a:p>
      </dgm:t>
    </dgm:pt>
    <dgm:pt modelId="{03873FB1-BE7E-49C4-B80C-C809147A724D}" type="sibTrans" cxnId="{8E090AE9-08C7-420A-9942-CF7E1C20A653}">
      <dgm:prSet/>
      <dgm:spPr/>
      <dgm:t>
        <a:bodyPr/>
        <a:lstStyle/>
        <a:p>
          <a:endParaRPr lang="es-MX" b="0">
            <a:latin typeface="Arial" panose="020B0604020202020204" pitchFamily="34" charset="0"/>
            <a:cs typeface="Arial" panose="020B0604020202020204" pitchFamily="34" charset="0"/>
          </a:endParaRPr>
        </a:p>
      </dgm:t>
    </dgm:pt>
    <dgm:pt modelId="{4ED567D7-5F5E-4601-BF18-852B07E98EED}">
      <dgm:prSet phldrT="[Texto]" custT="1"/>
      <dgm:spPr/>
      <dgm:t>
        <a:bodyPr/>
        <a:lstStyle/>
        <a:p>
          <a:r>
            <a:rPr lang="es-MX" sz="2800" b="1" dirty="0" smtClean="0">
              <a:latin typeface="Arial" panose="020B0604020202020204" pitchFamily="34" charset="0"/>
              <a:cs typeface="Arial" panose="020B0604020202020204" pitchFamily="34" charset="0"/>
            </a:rPr>
            <a:t>Presentar los proyectos restantes.</a:t>
          </a:r>
          <a:endParaRPr lang="es-MX" sz="2400" b="1" dirty="0">
            <a:latin typeface="Arial" panose="020B0604020202020204" pitchFamily="34" charset="0"/>
            <a:cs typeface="Arial" panose="020B0604020202020204" pitchFamily="34" charset="0"/>
          </a:endParaRPr>
        </a:p>
      </dgm:t>
    </dgm:pt>
    <dgm:pt modelId="{A7D9242B-FA0D-48CF-BAE2-D44160224904}" type="parTrans" cxnId="{FB138652-D7A3-4DB2-9318-A4481F3808AD}">
      <dgm:prSet/>
      <dgm:spPr/>
      <dgm:t>
        <a:bodyPr/>
        <a:lstStyle/>
        <a:p>
          <a:endParaRPr lang="es-MX" b="0">
            <a:latin typeface="Arial" panose="020B0604020202020204" pitchFamily="34" charset="0"/>
            <a:cs typeface="Arial" panose="020B0604020202020204" pitchFamily="34" charset="0"/>
          </a:endParaRPr>
        </a:p>
      </dgm:t>
    </dgm:pt>
    <dgm:pt modelId="{BD6499CE-6583-4999-8E26-42FC1E6C9ADE}" type="sibTrans" cxnId="{FB138652-D7A3-4DB2-9318-A4481F3808AD}">
      <dgm:prSet/>
      <dgm:spPr/>
      <dgm:t>
        <a:bodyPr/>
        <a:lstStyle/>
        <a:p>
          <a:endParaRPr lang="es-MX" b="0">
            <a:latin typeface="Arial" panose="020B0604020202020204" pitchFamily="34" charset="0"/>
            <a:cs typeface="Arial" panose="020B0604020202020204" pitchFamily="34" charset="0"/>
          </a:endParaRPr>
        </a:p>
      </dgm:t>
    </dgm:pt>
    <dgm:pt modelId="{018AC5CA-E5B3-4318-B569-A201C8E2CAFB}">
      <dgm:prSet phldrT="[Texto]" custT="1"/>
      <dgm:spPr/>
      <dgm:t>
        <a:bodyPr/>
        <a:lstStyle/>
        <a:p>
          <a:r>
            <a:rPr lang="es-MX" sz="2800" b="1" dirty="0" smtClean="0">
              <a:latin typeface="Arial" panose="020B0604020202020204" pitchFamily="34" charset="0"/>
              <a:cs typeface="Arial" panose="020B0604020202020204" pitchFamily="34" charset="0"/>
            </a:rPr>
            <a:t>Haber presentado al menos 60% de los proyectos.</a:t>
          </a:r>
          <a:endParaRPr lang="es-MX" sz="2500" b="1" dirty="0">
            <a:latin typeface="Arial" panose="020B0604020202020204" pitchFamily="34" charset="0"/>
            <a:cs typeface="Arial" panose="020B0604020202020204" pitchFamily="34" charset="0"/>
          </a:endParaRPr>
        </a:p>
      </dgm:t>
    </dgm:pt>
    <dgm:pt modelId="{F4391FA3-7DE5-425E-8031-2D03994EBE19}" type="parTrans" cxnId="{685FBFF3-6C30-44F4-8AC6-2E9BF1347C66}">
      <dgm:prSet/>
      <dgm:spPr/>
      <dgm:t>
        <a:bodyPr/>
        <a:lstStyle/>
        <a:p>
          <a:endParaRPr lang="es-MX" b="0">
            <a:latin typeface="Arial" panose="020B0604020202020204" pitchFamily="34" charset="0"/>
            <a:cs typeface="Arial" panose="020B0604020202020204" pitchFamily="34" charset="0"/>
          </a:endParaRPr>
        </a:p>
      </dgm:t>
    </dgm:pt>
    <dgm:pt modelId="{2A4E277B-96D8-4420-8CB5-9767D405E57C}" type="sibTrans" cxnId="{685FBFF3-6C30-44F4-8AC6-2E9BF1347C66}">
      <dgm:prSet/>
      <dgm:spPr/>
      <dgm:t>
        <a:bodyPr/>
        <a:lstStyle/>
        <a:p>
          <a:endParaRPr lang="es-MX" b="0">
            <a:latin typeface="Arial" panose="020B0604020202020204" pitchFamily="34" charset="0"/>
            <a:cs typeface="Arial" panose="020B0604020202020204" pitchFamily="34" charset="0"/>
          </a:endParaRPr>
        </a:p>
      </dgm:t>
    </dgm:pt>
    <dgm:pt modelId="{7B4973FD-5AF6-405F-BEB0-8523BD7585F0}" type="pres">
      <dgm:prSet presAssocID="{4689CE53-47B6-4B0D-BDE9-325E374C8AE7}" presName="linearFlow" presStyleCnt="0">
        <dgm:presLayoutVars>
          <dgm:dir/>
          <dgm:animLvl val="lvl"/>
          <dgm:resizeHandles val="exact"/>
        </dgm:presLayoutVars>
      </dgm:prSet>
      <dgm:spPr/>
      <dgm:t>
        <a:bodyPr/>
        <a:lstStyle/>
        <a:p>
          <a:endParaRPr lang="es-MX"/>
        </a:p>
      </dgm:t>
    </dgm:pt>
    <dgm:pt modelId="{E265C6F9-C29F-4488-8BFF-548C74EB1537}" type="pres">
      <dgm:prSet presAssocID="{0607CA20-B18E-4EA0-8FF4-FA42518CA1FB}" presName="composite" presStyleCnt="0"/>
      <dgm:spPr/>
    </dgm:pt>
    <dgm:pt modelId="{D1352A14-22E3-46EF-8939-33EC19B115E3}" type="pres">
      <dgm:prSet presAssocID="{0607CA20-B18E-4EA0-8FF4-FA42518CA1FB}" presName="parentText" presStyleLbl="alignNode1" presStyleIdx="0" presStyleCnt="3">
        <dgm:presLayoutVars>
          <dgm:chMax val="1"/>
          <dgm:bulletEnabled val="1"/>
        </dgm:presLayoutVars>
      </dgm:prSet>
      <dgm:spPr/>
      <dgm:t>
        <a:bodyPr/>
        <a:lstStyle/>
        <a:p>
          <a:endParaRPr lang="es-MX"/>
        </a:p>
      </dgm:t>
    </dgm:pt>
    <dgm:pt modelId="{D0A8B5A5-43AC-4169-9F43-33920D2E4557}" type="pres">
      <dgm:prSet presAssocID="{0607CA20-B18E-4EA0-8FF4-FA42518CA1FB}" presName="descendantText" presStyleLbl="alignAcc1" presStyleIdx="0" presStyleCnt="3">
        <dgm:presLayoutVars>
          <dgm:bulletEnabled val="1"/>
        </dgm:presLayoutVars>
      </dgm:prSet>
      <dgm:spPr/>
      <dgm:t>
        <a:bodyPr/>
        <a:lstStyle/>
        <a:p>
          <a:endParaRPr lang="es-MX"/>
        </a:p>
      </dgm:t>
    </dgm:pt>
    <dgm:pt modelId="{BFE70600-CB24-4263-AD91-660879AEE512}" type="pres">
      <dgm:prSet presAssocID="{6865BEF5-3D8C-4787-B49F-2C4EA73A524B}" presName="sp" presStyleCnt="0"/>
      <dgm:spPr/>
    </dgm:pt>
    <dgm:pt modelId="{F1C2D46D-157C-4A1F-BACD-F9D686A200AA}" type="pres">
      <dgm:prSet presAssocID="{4242C24B-FB26-4A94-B138-7CABC1531214}" presName="composite" presStyleCnt="0"/>
      <dgm:spPr/>
    </dgm:pt>
    <dgm:pt modelId="{98CD4B07-8E68-4A6A-82B3-00E590A5CF9A}" type="pres">
      <dgm:prSet presAssocID="{4242C24B-FB26-4A94-B138-7CABC1531214}" presName="parentText" presStyleLbl="alignNode1" presStyleIdx="1" presStyleCnt="3" custScaleY="98259">
        <dgm:presLayoutVars>
          <dgm:chMax val="1"/>
          <dgm:bulletEnabled val="1"/>
        </dgm:presLayoutVars>
      </dgm:prSet>
      <dgm:spPr/>
      <dgm:t>
        <a:bodyPr/>
        <a:lstStyle/>
        <a:p>
          <a:endParaRPr lang="es-MX"/>
        </a:p>
      </dgm:t>
    </dgm:pt>
    <dgm:pt modelId="{4E93BF11-014C-40F0-AA7E-90538E4BEBA0}" type="pres">
      <dgm:prSet presAssocID="{4242C24B-FB26-4A94-B138-7CABC1531214}" presName="descendantText" presStyleLbl="alignAcc1" presStyleIdx="1" presStyleCnt="3" custScaleY="113854" custLinFactNeighborY="0">
        <dgm:presLayoutVars>
          <dgm:bulletEnabled val="1"/>
        </dgm:presLayoutVars>
      </dgm:prSet>
      <dgm:spPr/>
      <dgm:t>
        <a:bodyPr/>
        <a:lstStyle/>
        <a:p>
          <a:endParaRPr lang="es-MX"/>
        </a:p>
      </dgm:t>
    </dgm:pt>
    <dgm:pt modelId="{6ED9F2B0-268A-40C9-B857-66CB6B4137BC}" type="pres">
      <dgm:prSet presAssocID="{91CF2BB0-1677-4087-A721-8D5BEF129A04}" presName="sp" presStyleCnt="0"/>
      <dgm:spPr/>
    </dgm:pt>
    <dgm:pt modelId="{1574F454-CFFE-4902-965D-86E6CAF245CF}" type="pres">
      <dgm:prSet presAssocID="{BB10674D-B659-435C-A648-A5A13722A1E8}" presName="composite" presStyleCnt="0"/>
      <dgm:spPr/>
    </dgm:pt>
    <dgm:pt modelId="{1850B25E-78F9-436B-9159-14EAF6915D84}" type="pres">
      <dgm:prSet presAssocID="{BB10674D-B659-435C-A648-A5A13722A1E8}" presName="parentText" presStyleLbl="alignNode1" presStyleIdx="2" presStyleCnt="3">
        <dgm:presLayoutVars>
          <dgm:chMax val="1"/>
          <dgm:bulletEnabled val="1"/>
        </dgm:presLayoutVars>
      </dgm:prSet>
      <dgm:spPr/>
      <dgm:t>
        <a:bodyPr/>
        <a:lstStyle/>
        <a:p>
          <a:endParaRPr lang="es-MX"/>
        </a:p>
      </dgm:t>
    </dgm:pt>
    <dgm:pt modelId="{65EEB7AA-E7CF-4F94-A65E-FDAE91F30D28}" type="pres">
      <dgm:prSet presAssocID="{BB10674D-B659-435C-A648-A5A13722A1E8}" presName="descendantText" presStyleLbl="alignAcc1" presStyleIdx="2" presStyleCnt="3">
        <dgm:presLayoutVars>
          <dgm:bulletEnabled val="1"/>
        </dgm:presLayoutVars>
      </dgm:prSet>
      <dgm:spPr/>
      <dgm:t>
        <a:bodyPr/>
        <a:lstStyle/>
        <a:p>
          <a:endParaRPr lang="es-MX"/>
        </a:p>
      </dgm:t>
    </dgm:pt>
  </dgm:ptLst>
  <dgm:cxnLst>
    <dgm:cxn modelId="{9374CDDE-BF65-4B89-98CD-AB62EA1BDBBF}" type="presOf" srcId="{50AD3180-3B23-422F-9ED2-4906A66FDC80}" destId="{D0A8B5A5-43AC-4169-9F43-33920D2E4557}" srcOrd="0" destOrd="0" presId="urn:microsoft.com/office/officeart/2005/8/layout/chevron2"/>
    <dgm:cxn modelId="{B9E5B74A-82AD-4A29-872D-AE90C9D5A247}" type="presOf" srcId="{BB10674D-B659-435C-A648-A5A13722A1E8}" destId="{1850B25E-78F9-436B-9159-14EAF6915D84}" srcOrd="0" destOrd="0" presId="urn:microsoft.com/office/officeart/2005/8/layout/chevron2"/>
    <dgm:cxn modelId="{E619D00B-B92C-463B-9468-D031000F48FA}" srcId="{4689CE53-47B6-4B0D-BDE9-325E374C8AE7}" destId="{0607CA20-B18E-4EA0-8FF4-FA42518CA1FB}" srcOrd="0" destOrd="0" parTransId="{E7D9D33D-33F9-4165-A835-C4D5321ACB48}" sibTransId="{6865BEF5-3D8C-4787-B49F-2C4EA73A524B}"/>
    <dgm:cxn modelId="{04B9ECCA-C78E-4C7E-9CDA-6AC3220717D9}" type="presOf" srcId="{4242C24B-FB26-4A94-B138-7CABC1531214}" destId="{98CD4B07-8E68-4A6A-82B3-00E590A5CF9A}" srcOrd="0" destOrd="0" presId="urn:microsoft.com/office/officeart/2005/8/layout/chevron2"/>
    <dgm:cxn modelId="{685FBFF3-6C30-44F4-8AC6-2E9BF1347C66}" srcId="{4242C24B-FB26-4A94-B138-7CABC1531214}" destId="{018AC5CA-E5B3-4318-B569-A201C8E2CAFB}" srcOrd="1" destOrd="0" parTransId="{F4391FA3-7DE5-425E-8031-2D03994EBE19}" sibTransId="{2A4E277B-96D8-4420-8CB5-9767D405E57C}"/>
    <dgm:cxn modelId="{64BA9110-ACDE-4EBD-B4F3-071417189F32}" type="presOf" srcId="{4689CE53-47B6-4B0D-BDE9-325E374C8AE7}" destId="{7B4973FD-5AF6-405F-BEB0-8523BD7585F0}" srcOrd="0" destOrd="0" presId="urn:microsoft.com/office/officeart/2005/8/layout/chevron2"/>
    <dgm:cxn modelId="{8E090AE9-08C7-420A-9942-CF7E1C20A653}" srcId="{4689CE53-47B6-4B0D-BDE9-325E374C8AE7}" destId="{BB10674D-B659-435C-A648-A5A13722A1E8}" srcOrd="2" destOrd="0" parTransId="{4DE5FB7C-353C-4E73-B5B5-82BA36DC0FFF}" sibTransId="{03873FB1-BE7E-49C4-B80C-C809147A724D}"/>
    <dgm:cxn modelId="{56F4F300-8AAF-477E-A1B4-43A76DBAB9C1}" type="presOf" srcId="{0607CA20-B18E-4EA0-8FF4-FA42518CA1FB}" destId="{D1352A14-22E3-46EF-8939-33EC19B115E3}" srcOrd="0" destOrd="0" presId="urn:microsoft.com/office/officeart/2005/8/layout/chevron2"/>
    <dgm:cxn modelId="{9380F8EB-410F-49D9-9E42-4D0A7889F26E}" srcId="{4689CE53-47B6-4B0D-BDE9-325E374C8AE7}" destId="{4242C24B-FB26-4A94-B138-7CABC1531214}" srcOrd="1" destOrd="0" parTransId="{FF90F296-4C72-4092-A7B8-F831120B34E0}" sibTransId="{91CF2BB0-1677-4087-A721-8D5BEF129A04}"/>
    <dgm:cxn modelId="{0FE50534-B00C-47D6-8F43-789B2277958E}" type="presOf" srcId="{352E3493-586F-46E7-9BC5-D3674AD25A9F}" destId="{4E93BF11-014C-40F0-AA7E-90538E4BEBA0}" srcOrd="0" destOrd="0" presId="urn:microsoft.com/office/officeart/2005/8/layout/chevron2"/>
    <dgm:cxn modelId="{2CA6E95D-B3C8-4B3C-B213-E7511A6ED93C}" srcId="{0607CA20-B18E-4EA0-8FF4-FA42518CA1FB}" destId="{50AD3180-3B23-422F-9ED2-4906A66FDC80}" srcOrd="0" destOrd="0" parTransId="{35C93308-CE15-4B9B-813A-7B0652F287AB}" sibTransId="{E2652EC6-E8A0-46DB-BC71-263EE878B827}"/>
    <dgm:cxn modelId="{FB138652-D7A3-4DB2-9318-A4481F3808AD}" srcId="{BB10674D-B659-435C-A648-A5A13722A1E8}" destId="{4ED567D7-5F5E-4601-BF18-852B07E98EED}" srcOrd="0" destOrd="0" parTransId="{A7D9242B-FA0D-48CF-BAE2-D44160224904}" sibTransId="{BD6499CE-6583-4999-8E26-42FC1E6C9ADE}"/>
    <dgm:cxn modelId="{A069F104-84A8-409E-8D1C-BB997528A546}" type="presOf" srcId="{4ED567D7-5F5E-4601-BF18-852B07E98EED}" destId="{65EEB7AA-E7CF-4F94-A65E-FDAE91F30D28}" srcOrd="0" destOrd="0" presId="urn:microsoft.com/office/officeart/2005/8/layout/chevron2"/>
    <dgm:cxn modelId="{4E1B6EAD-F50A-4DE7-A62A-A8A2FE9B19F0}" type="presOf" srcId="{018AC5CA-E5B3-4318-B569-A201C8E2CAFB}" destId="{4E93BF11-014C-40F0-AA7E-90538E4BEBA0}" srcOrd="0" destOrd="1" presId="urn:microsoft.com/office/officeart/2005/8/layout/chevron2"/>
    <dgm:cxn modelId="{BCC8A2D0-AD39-4D49-87E3-D7908A939A2D}" srcId="{4242C24B-FB26-4A94-B138-7CABC1531214}" destId="{352E3493-586F-46E7-9BC5-D3674AD25A9F}" srcOrd="0" destOrd="0" parTransId="{DC3BD8A4-0E90-4814-BBA4-AB586227F28D}" sibTransId="{E3541ACF-81DD-415A-A67E-A922A38CBFED}"/>
    <dgm:cxn modelId="{F87B254A-37B9-47B4-8F2D-4A8CEAC91358}" type="presParOf" srcId="{7B4973FD-5AF6-405F-BEB0-8523BD7585F0}" destId="{E265C6F9-C29F-4488-8BFF-548C74EB1537}" srcOrd="0" destOrd="0" presId="urn:microsoft.com/office/officeart/2005/8/layout/chevron2"/>
    <dgm:cxn modelId="{C0B24CF8-C554-46C2-8237-62851CD34693}" type="presParOf" srcId="{E265C6F9-C29F-4488-8BFF-548C74EB1537}" destId="{D1352A14-22E3-46EF-8939-33EC19B115E3}" srcOrd="0" destOrd="0" presId="urn:microsoft.com/office/officeart/2005/8/layout/chevron2"/>
    <dgm:cxn modelId="{56B79D2D-5428-4E93-B119-B359B2986ED1}" type="presParOf" srcId="{E265C6F9-C29F-4488-8BFF-548C74EB1537}" destId="{D0A8B5A5-43AC-4169-9F43-33920D2E4557}" srcOrd="1" destOrd="0" presId="urn:microsoft.com/office/officeart/2005/8/layout/chevron2"/>
    <dgm:cxn modelId="{F8D02565-A3D9-4A6B-A92A-7100C201FC83}" type="presParOf" srcId="{7B4973FD-5AF6-405F-BEB0-8523BD7585F0}" destId="{BFE70600-CB24-4263-AD91-660879AEE512}" srcOrd="1" destOrd="0" presId="urn:microsoft.com/office/officeart/2005/8/layout/chevron2"/>
    <dgm:cxn modelId="{F5F1C713-9995-4A2A-A453-87CC86872EFD}" type="presParOf" srcId="{7B4973FD-5AF6-405F-BEB0-8523BD7585F0}" destId="{F1C2D46D-157C-4A1F-BACD-F9D686A200AA}" srcOrd="2" destOrd="0" presId="urn:microsoft.com/office/officeart/2005/8/layout/chevron2"/>
    <dgm:cxn modelId="{B07EA73D-0E46-49E1-ADC7-50569F64752A}" type="presParOf" srcId="{F1C2D46D-157C-4A1F-BACD-F9D686A200AA}" destId="{98CD4B07-8E68-4A6A-82B3-00E590A5CF9A}" srcOrd="0" destOrd="0" presId="urn:microsoft.com/office/officeart/2005/8/layout/chevron2"/>
    <dgm:cxn modelId="{86A1B6FB-2FBB-4207-86D5-48764DDA0FFB}" type="presParOf" srcId="{F1C2D46D-157C-4A1F-BACD-F9D686A200AA}" destId="{4E93BF11-014C-40F0-AA7E-90538E4BEBA0}" srcOrd="1" destOrd="0" presId="urn:microsoft.com/office/officeart/2005/8/layout/chevron2"/>
    <dgm:cxn modelId="{2992583A-BA5E-4776-A2BD-2F24FC959D5A}" type="presParOf" srcId="{7B4973FD-5AF6-405F-BEB0-8523BD7585F0}" destId="{6ED9F2B0-268A-40C9-B857-66CB6B4137BC}" srcOrd="3" destOrd="0" presId="urn:microsoft.com/office/officeart/2005/8/layout/chevron2"/>
    <dgm:cxn modelId="{122A9ADA-3E63-493F-B63D-D631ED61D93A}" type="presParOf" srcId="{7B4973FD-5AF6-405F-BEB0-8523BD7585F0}" destId="{1574F454-CFFE-4902-965D-86E6CAF245CF}" srcOrd="4" destOrd="0" presId="urn:microsoft.com/office/officeart/2005/8/layout/chevron2"/>
    <dgm:cxn modelId="{6DB486EF-994C-43F6-B10B-47928363B9BA}" type="presParOf" srcId="{1574F454-CFFE-4902-965D-86E6CAF245CF}" destId="{1850B25E-78F9-436B-9159-14EAF6915D84}" srcOrd="0" destOrd="0" presId="urn:microsoft.com/office/officeart/2005/8/layout/chevron2"/>
    <dgm:cxn modelId="{CD7960BC-F953-4024-9270-7029061C62BB}" type="presParOf" srcId="{1574F454-CFFE-4902-965D-86E6CAF245CF}" destId="{65EEB7AA-E7CF-4F94-A65E-FDAE91F30D2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89CE53-47B6-4B0D-BDE9-325E374C8A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0607CA20-B18E-4EA0-8FF4-FA42518CA1FB}">
      <dgm:prSet phldrT="[Texto]" custT="1"/>
      <dgm:spPr/>
      <dgm:t>
        <a:bodyPr/>
        <a:lstStyle/>
        <a:p>
          <a:endParaRPr lang="es-MX" sz="1400" b="1" dirty="0" smtClean="0">
            <a:latin typeface="Arial" panose="020B0604020202020204" pitchFamily="34" charset="0"/>
            <a:cs typeface="Arial" panose="020B0604020202020204" pitchFamily="34" charset="0"/>
          </a:endParaRPr>
        </a:p>
        <a:p>
          <a:r>
            <a:rPr lang="es-MX" sz="1400" b="1" dirty="0" smtClean="0">
              <a:latin typeface="Arial" panose="020B0604020202020204" pitchFamily="34" charset="0"/>
              <a:cs typeface="Arial" panose="020B0604020202020204" pitchFamily="34" charset="0"/>
            </a:rPr>
            <a:t>15</a:t>
          </a:r>
        </a:p>
        <a:p>
          <a:r>
            <a:rPr lang="es-MX" sz="2000" dirty="0" smtClean="0">
              <a:latin typeface="Arial" panose="020B0604020202020204" pitchFamily="34" charset="0"/>
              <a:cs typeface="Arial" panose="020B0604020202020204" pitchFamily="34" charset="0"/>
            </a:rPr>
            <a:t>Febrero</a:t>
          </a:r>
        </a:p>
      </dgm:t>
    </dgm:pt>
    <dgm:pt modelId="{E7D9D33D-33F9-4165-A835-C4D5321ACB48}" type="parTrans" cxnId="{E619D00B-B92C-463B-9468-D031000F48FA}">
      <dgm:prSet/>
      <dgm:spPr/>
      <dgm:t>
        <a:bodyPr/>
        <a:lstStyle/>
        <a:p>
          <a:endParaRPr lang="es-MX">
            <a:latin typeface="Arial" panose="020B0604020202020204" pitchFamily="34" charset="0"/>
            <a:cs typeface="Arial" panose="020B0604020202020204" pitchFamily="34" charset="0"/>
          </a:endParaRPr>
        </a:p>
      </dgm:t>
    </dgm:pt>
    <dgm:pt modelId="{6865BEF5-3D8C-4787-B49F-2C4EA73A524B}" type="sibTrans" cxnId="{E619D00B-B92C-463B-9468-D031000F48FA}">
      <dgm:prSet/>
      <dgm:spPr/>
      <dgm:t>
        <a:bodyPr/>
        <a:lstStyle/>
        <a:p>
          <a:endParaRPr lang="es-MX">
            <a:latin typeface="Arial" panose="020B0604020202020204" pitchFamily="34" charset="0"/>
            <a:cs typeface="Arial" panose="020B0604020202020204" pitchFamily="34" charset="0"/>
          </a:endParaRPr>
        </a:p>
      </dgm:t>
    </dgm:pt>
    <dgm:pt modelId="{50AD3180-3B23-422F-9ED2-4906A66FDC80}">
      <dgm:prSet phldrT="[Texto]" custT="1"/>
      <dgm:spPr/>
      <dgm:t>
        <a:bodyPr/>
        <a:lstStyle/>
        <a:p>
          <a:r>
            <a:rPr lang="es-MX" sz="2800" b="1" dirty="0" smtClean="0">
              <a:latin typeface="Arial" panose="020B0604020202020204" pitchFamily="34" charset="0"/>
              <a:cs typeface="Arial" panose="020B0604020202020204" pitchFamily="34" charset="0"/>
            </a:rPr>
            <a:t>Formalización de Anexos </a:t>
          </a:r>
          <a:endParaRPr lang="es-MX" sz="2800" b="1" dirty="0">
            <a:latin typeface="Arial" panose="020B0604020202020204" pitchFamily="34" charset="0"/>
            <a:cs typeface="Arial" panose="020B0604020202020204" pitchFamily="34" charset="0"/>
          </a:endParaRPr>
        </a:p>
      </dgm:t>
    </dgm:pt>
    <dgm:pt modelId="{35C93308-CE15-4B9B-813A-7B0652F287AB}" type="parTrans" cxnId="{2CA6E95D-B3C8-4B3C-B213-E7511A6ED93C}">
      <dgm:prSet/>
      <dgm:spPr/>
      <dgm:t>
        <a:bodyPr/>
        <a:lstStyle/>
        <a:p>
          <a:endParaRPr lang="es-MX">
            <a:latin typeface="Arial" panose="020B0604020202020204" pitchFamily="34" charset="0"/>
            <a:cs typeface="Arial" panose="020B0604020202020204" pitchFamily="34" charset="0"/>
          </a:endParaRPr>
        </a:p>
      </dgm:t>
    </dgm:pt>
    <dgm:pt modelId="{E2652EC6-E8A0-46DB-BC71-263EE878B827}" type="sibTrans" cxnId="{2CA6E95D-B3C8-4B3C-B213-E7511A6ED93C}">
      <dgm:prSet/>
      <dgm:spPr/>
      <dgm:t>
        <a:bodyPr/>
        <a:lstStyle/>
        <a:p>
          <a:endParaRPr lang="es-MX">
            <a:latin typeface="Arial" panose="020B0604020202020204" pitchFamily="34" charset="0"/>
            <a:cs typeface="Arial" panose="020B0604020202020204" pitchFamily="34" charset="0"/>
          </a:endParaRPr>
        </a:p>
      </dgm:t>
    </dgm:pt>
    <dgm:pt modelId="{4242C24B-FB26-4A94-B138-7CABC1531214}">
      <dgm:prSet phldrT="[Texto]" custT="1"/>
      <dgm:spPr/>
      <dgm:t>
        <a:bodyPr/>
        <a:lstStyle/>
        <a:p>
          <a:r>
            <a:rPr lang="es-MX" sz="1500" b="1" dirty="0" smtClean="0">
              <a:latin typeface="Arial" panose="020B0604020202020204" pitchFamily="34" charset="0"/>
              <a:cs typeface="Arial" panose="020B0604020202020204" pitchFamily="34" charset="0"/>
            </a:rPr>
            <a:t>Hasta</a:t>
          </a:r>
        </a:p>
        <a:p>
          <a:r>
            <a:rPr lang="es-MX" sz="2000" dirty="0" smtClean="0">
              <a:latin typeface="Arial" panose="020B0604020202020204" pitchFamily="34" charset="0"/>
              <a:cs typeface="Arial" panose="020B0604020202020204" pitchFamily="34" charset="0"/>
            </a:rPr>
            <a:t> Julio</a:t>
          </a:r>
          <a:endParaRPr lang="es-MX" sz="2000" dirty="0">
            <a:latin typeface="Arial" panose="020B0604020202020204" pitchFamily="34" charset="0"/>
            <a:cs typeface="Arial" panose="020B0604020202020204" pitchFamily="34" charset="0"/>
          </a:endParaRPr>
        </a:p>
      </dgm:t>
    </dgm:pt>
    <dgm:pt modelId="{FF90F296-4C72-4092-A7B8-F831120B34E0}" type="parTrans" cxnId="{9380F8EB-410F-49D9-9E42-4D0A7889F26E}">
      <dgm:prSet/>
      <dgm:spPr/>
      <dgm:t>
        <a:bodyPr/>
        <a:lstStyle/>
        <a:p>
          <a:endParaRPr lang="es-MX">
            <a:latin typeface="Arial" panose="020B0604020202020204" pitchFamily="34" charset="0"/>
            <a:cs typeface="Arial" panose="020B0604020202020204" pitchFamily="34" charset="0"/>
          </a:endParaRPr>
        </a:p>
      </dgm:t>
    </dgm:pt>
    <dgm:pt modelId="{91CF2BB0-1677-4087-A721-8D5BEF129A04}" type="sibTrans" cxnId="{9380F8EB-410F-49D9-9E42-4D0A7889F26E}">
      <dgm:prSet/>
      <dgm:spPr/>
      <dgm:t>
        <a:bodyPr/>
        <a:lstStyle/>
        <a:p>
          <a:endParaRPr lang="es-MX">
            <a:latin typeface="Arial" panose="020B0604020202020204" pitchFamily="34" charset="0"/>
            <a:cs typeface="Arial" panose="020B0604020202020204" pitchFamily="34" charset="0"/>
          </a:endParaRPr>
        </a:p>
      </dgm:t>
    </dgm:pt>
    <dgm:pt modelId="{352E3493-586F-46E7-9BC5-D3674AD25A9F}">
      <dgm:prSet phldrT="[Texto]" custT="1"/>
      <dgm:spPr/>
      <dgm:t>
        <a:bodyPr/>
        <a:lstStyle/>
        <a:p>
          <a:r>
            <a:rPr lang="es-MX" sz="2800" b="1" dirty="0" smtClean="0">
              <a:latin typeface="Arial" panose="020B0604020202020204" pitchFamily="34" charset="0"/>
              <a:cs typeface="Arial" panose="020B0604020202020204" pitchFamily="34" charset="0"/>
            </a:rPr>
            <a:t>Licitación y adjudicación de las acciones</a:t>
          </a:r>
          <a:endParaRPr lang="es-MX" sz="2800" b="1" dirty="0">
            <a:latin typeface="Arial" panose="020B0604020202020204" pitchFamily="34" charset="0"/>
            <a:cs typeface="Arial" panose="020B0604020202020204" pitchFamily="34" charset="0"/>
          </a:endParaRPr>
        </a:p>
      </dgm:t>
    </dgm:pt>
    <dgm:pt modelId="{DC3BD8A4-0E90-4814-BBA4-AB586227F28D}" type="parTrans" cxnId="{BCC8A2D0-AD39-4D49-87E3-D7908A939A2D}">
      <dgm:prSet/>
      <dgm:spPr/>
      <dgm:t>
        <a:bodyPr/>
        <a:lstStyle/>
        <a:p>
          <a:endParaRPr lang="es-MX">
            <a:latin typeface="Arial" panose="020B0604020202020204" pitchFamily="34" charset="0"/>
            <a:cs typeface="Arial" panose="020B0604020202020204" pitchFamily="34" charset="0"/>
          </a:endParaRPr>
        </a:p>
      </dgm:t>
    </dgm:pt>
    <dgm:pt modelId="{E3541ACF-81DD-415A-A67E-A922A38CBFED}" type="sibTrans" cxnId="{BCC8A2D0-AD39-4D49-87E3-D7908A939A2D}">
      <dgm:prSet/>
      <dgm:spPr/>
      <dgm:t>
        <a:bodyPr/>
        <a:lstStyle/>
        <a:p>
          <a:endParaRPr lang="es-MX">
            <a:latin typeface="Arial" panose="020B0604020202020204" pitchFamily="34" charset="0"/>
            <a:cs typeface="Arial" panose="020B0604020202020204" pitchFamily="34" charset="0"/>
          </a:endParaRPr>
        </a:p>
      </dgm:t>
    </dgm:pt>
    <dgm:pt modelId="{BB10674D-B659-435C-A648-A5A13722A1E8}">
      <dgm:prSet phldrT="[Texto]" custT="1"/>
      <dgm:spPr/>
      <dgm:t>
        <a:bodyPr/>
        <a:lstStyle/>
        <a:p>
          <a:r>
            <a:rPr lang="es-MX" sz="2000" dirty="0" smtClean="0">
              <a:latin typeface="Arial" panose="020B0604020202020204" pitchFamily="34" charset="0"/>
              <a:cs typeface="Arial" panose="020B0604020202020204" pitchFamily="34" charset="0"/>
            </a:rPr>
            <a:t>Enero</a:t>
          </a:r>
          <a:r>
            <a:rPr lang="es-MX" sz="800" dirty="0" smtClean="0">
              <a:latin typeface="Arial" panose="020B0604020202020204" pitchFamily="34" charset="0"/>
              <a:cs typeface="Arial" panose="020B0604020202020204" pitchFamily="34" charset="0"/>
            </a:rPr>
            <a:t> </a:t>
          </a:r>
        </a:p>
        <a:p>
          <a:r>
            <a:rPr lang="es-MX" sz="1050" dirty="0" smtClean="0">
              <a:latin typeface="Arial" panose="020B0604020202020204" pitchFamily="34" charset="0"/>
              <a:cs typeface="Arial" panose="020B0604020202020204" pitchFamily="34" charset="0"/>
            </a:rPr>
            <a:t>(Posterior al Ejercicio)</a:t>
          </a:r>
          <a:endParaRPr lang="es-MX" sz="1050" dirty="0">
            <a:latin typeface="Arial" panose="020B0604020202020204" pitchFamily="34" charset="0"/>
            <a:cs typeface="Arial" panose="020B0604020202020204" pitchFamily="34" charset="0"/>
          </a:endParaRPr>
        </a:p>
      </dgm:t>
    </dgm:pt>
    <dgm:pt modelId="{4DE5FB7C-353C-4E73-B5B5-82BA36DC0FFF}" type="parTrans" cxnId="{8E090AE9-08C7-420A-9942-CF7E1C20A653}">
      <dgm:prSet/>
      <dgm:spPr/>
      <dgm:t>
        <a:bodyPr/>
        <a:lstStyle/>
        <a:p>
          <a:endParaRPr lang="es-MX">
            <a:latin typeface="Arial" panose="020B0604020202020204" pitchFamily="34" charset="0"/>
            <a:cs typeface="Arial" panose="020B0604020202020204" pitchFamily="34" charset="0"/>
          </a:endParaRPr>
        </a:p>
      </dgm:t>
    </dgm:pt>
    <dgm:pt modelId="{03873FB1-BE7E-49C4-B80C-C809147A724D}" type="sibTrans" cxnId="{8E090AE9-08C7-420A-9942-CF7E1C20A653}">
      <dgm:prSet/>
      <dgm:spPr/>
      <dgm:t>
        <a:bodyPr/>
        <a:lstStyle/>
        <a:p>
          <a:endParaRPr lang="es-MX">
            <a:latin typeface="Arial" panose="020B0604020202020204" pitchFamily="34" charset="0"/>
            <a:cs typeface="Arial" panose="020B0604020202020204" pitchFamily="34" charset="0"/>
          </a:endParaRPr>
        </a:p>
      </dgm:t>
    </dgm:pt>
    <dgm:pt modelId="{4ED567D7-5F5E-4601-BF18-852B07E98EED}">
      <dgm:prSet phldrT="[Texto]" custT="1"/>
      <dgm:spPr/>
      <dgm:t>
        <a:bodyPr/>
        <a:lstStyle/>
        <a:p>
          <a:r>
            <a:rPr lang="es-MX" sz="2800" b="1" dirty="0" smtClean="0">
              <a:latin typeface="Arial" panose="020B0604020202020204" pitchFamily="34" charset="0"/>
              <a:cs typeface="Arial" panose="020B0604020202020204" pitchFamily="34" charset="0"/>
            </a:rPr>
            <a:t>Presentar Cierre de Ejercicio.</a:t>
          </a:r>
          <a:endParaRPr lang="es-MX" sz="2400" b="1" dirty="0">
            <a:latin typeface="Arial" panose="020B0604020202020204" pitchFamily="34" charset="0"/>
            <a:cs typeface="Arial" panose="020B0604020202020204" pitchFamily="34" charset="0"/>
          </a:endParaRPr>
        </a:p>
      </dgm:t>
    </dgm:pt>
    <dgm:pt modelId="{A7D9242B-FA0D-48CF-BAE2-D44160224904}" type="parTrans" cxnId="{FB138652-D7A3-4DB2-9318-A4481F3808AD}">
      <dgm:prSet/>
      <dgm:spPr/>
      <dgm:t>
        <a:bodyPr/>
        <a:lstStyle/>
        <a:p>
          <a:endParaRPr lang="es-MX">
            <a:latin typeface="Arial" panose="020B0604020202020204" pitchFamily="34" charset="0"/>
            <a:cs typeface="Arial" panose="020B0604020202020204" pitchFamily="34" charset="0"/>
          </a:endParaRPr>
        </a:p>
      </dgm:t>
    </dgm:pt>
    <dgm:pt modelId="{BD6499CE-6583-4999-8E26-42FC1E6C9ADE}" type="sibTrans" cxnId="{FB138652-D7A3-4DB2-9318-A4481F3808AD}">
      <dgm:prSet/>
      <dgm:spPr/>
      <dgm:t>
        <a:bodyPr/>
        <a:lstStyle/>
        <a:p>
          <a:endParaRPr lang="es-MX">
            <a:latin typeface="Arial" panose="020B0604020202020204" pitchFamily="34" charset="0"/>
            <a:cs typeface="Arial" panose="020B0604020202020204" pitchFamily="34" charset="0"/>
          </a:endParaRPr>
        </a:p>
      </dgm:t>
    </dgm:pt>
    <dgm:pt modelId="{7B4973FD-5AF6-405F-BEB0-8523BD7585F0}" type="pres">
      <dgm:prSet presAssocID="{4689CE53-47B6-4B0D-BDE9-325E374C8AE7}" presName="linearFlow" presStyleCnt="0">
        <dgm:presLayoutVars>
          <dgm:dir/>
          <dgm:animLvl val="lvl"/>
          <dgm:resizeHandles val="exact"/>
        </dgm:presLayoutVars>
      </dgm:prSet>
      <dgm:spPr/>
      <dgm:t>
        <a:bodyPr/>
        <a:lstStyle/>
        <a:p>
          <a:endParaRPr lang="es-MX"/>
        </a:p>
      </dgm:t>
    </dgm:pt>
    <dgm:pt modelId="{E265C6F9-C29F-4488-8BFF-548C74EB1537}" type="pres">
      <dgm:prSet presAssocID="{0607CA20-B18E-4EA0-8FF4-FA42518CA1FB}" presName="composite" presStyleCnt="0"/>
      <dgm:spPr/>
    </dgm:pt>
    <dgm:pt modelId="{D1352A14-22E3-46EF-8939-33EC19B115E3}" type="pres">
      <dgm:prSet presAssocID="{0607CA20-B18E-4EA0-8FF4-FA42518CA1FB}" presName="parentText" presStyleLbl="alignNode1" presStyleIdx="0" presStyleCnt="3">
        <dgm:presLayoutVars>
          <dgm:chMax val="1"/>
          <dgm:bulletEnabled val="1"/>
        </dgm:presLayoutVars>
      </dgm:prSet>
      <dgm:spPr/>
      <dgm:t>
        <a:bodyPr/>
        <a:lstStyle/>
        <a:p>
          <a:endParaRPr lang="es-MX"/>
        </a:p>
      </dgm:t>
    </dgm:pt>
    <dgm:pt modelId="{D0A8B5A5-43AC-4169-9F43-33920D2E4557}" type="pres">
      <dgm:prSet presAssocID="{0607CA20-B18E-4EA0-8FF4-FA42518CA1FB}" presName="descendantText" presStyleLbl="alignAcc1" presStyleIdx="0" presStyleCnt="3">
        <dgm:presLayoutVars>
          <dgm:bulletEnabled val="1"/>
        </dgm:presLayoutVars>
      </dgm:prSet>
      <dgm:spPr/>
      <dgm:t>
        <a:bodyPr/>
        <a:lstStyle/>
        <a:p>
          <a:endParaRPr lang="es-MX"/>
        </a:p>
      </dgm:t>
    </dgm:pt>
    <dgm:pt modelId="{BFE70600-CB24-4263-AD91-660879AEE512}" type="pres">
      <dgm:prSet presAssocID="{6865BEF5-3D8C-4787-B49F-2C4EA73A524B}" presName="sp" presStyleCnt="0"/>
      <dgm:spPr/>
    </dgm:pt>
    <dgm:pt modelId="{F1C2D46D-157C-4A1F-BACD-F9D686A200AA}" type="pres">
      <dgm:prSet presAssocID="{4242C24B-FB26-4A94-B138-7CABC1531214}" presName="composite" presStyleCnt="0"/>
      <dgm:spPr/>
    </dgm:pt>
    <dgm:pt modelId="{98CD4B07-8E68-4A6A-82B3-00E590A5CF9A}" type="pres">
      <dgm:prSet presAssocID="{4242C24B-FB26-4A94-B138-7CABC1531214}" presName="parentText" presStyleLbl="alignNode1" presStyleIdx="1" presStyleCnt="3">
        <dgm:presLayoutVars>
          <dgm:chMax val="1"/>
          <dgm:bulletEnabled val="1"/>
        </dgm:presLayoutVars>
      </dgm:prSet>
      <dgm:spPr/>
      <dgm:t>
        <a:bodyPr/>
        <a:lstStyle/>
        <a:p>
          <a:endParaRPr lang="es-MX"/>
        </a:p>
      </dgm:t>
    </dgm:pt>
    <dgm:pt modelId="{4E93BF11-014C-40F0-AA7E-90538E4BEBA0}" type="pres">
      <dgm:prSet presAssocID="{4242C24B-FB26-4A94-B138-7CABC1531214}" presName="descendantText" presStyleLbl="alignAcc1" presStyleIdx="1" presStyleCnt="3">
        <dgm:presLayoutVars>
          <dgm:bulletEnabled val="1"/>
        </dgm:presLayoutVars>
      </dgm:prSet>
      <dgm:spPr/>
      <dgm:t>
        <a:bodyPr/>
        <a:lstStyle/>
        <a:p>
          <a:endParaRPr lang="es-MX"/>
        </a:p>
      </dgm:t>
    </dgm:pt>
    <dgm:pt modelId="{6ED9F2B0-268A-40C9-B857-66CB6B4137BC}" type="pres">
      <dgm:prSet presAssocID="{91CF2BB0-1677-4087-A721-8D5BEF129A04}" presName="sp" presStyleCnt="0"/>
      <dgm:spPr/>
    </dgm:pt>
    <dgm:pt modelId="{1574F454-CFFE-4902-965D-86E6CAF245CF}" type="pres">
      <dgm:prSet presAssocID="{BB10674D-B659-435C-A648-A5A13722A1E8}" presName="composite" presStyleCnt="0"/>
      <dgm:spPr/>
    </dgm:pt>
    <dgm:pt modelId="{1850B25E-78F9-436B-9159-14EAF6915D84}" type="pres">
      <dgm:prSet presAssocID="{BB10674D-B659-435C-A648-A5A13722A1E8}" presName="parentText" presStyleLbl="alignNode1" presStyleIdx="2" presStyleCnt="3">
        <dgm:presLayoutVars>
          <dgm:chMax val="1"/>
          <dgm:bulletEnabled val="1"/>
        </dgm:presLayoutVars>
      </dgm:prSet>
      <dgm:spPr/>
      <dgm:t>
        <a:bodyPr/>
        <a:lstStyle/>
        <a:p>
          <a:endParaRPr lang="es-MX"/>
        </a:p>
      </dgm:t>
    </dgm:pt>
    <dgm:pt modelId="{65EEB7AA-E7CF-4F94-A65E-FDAE91F30D28}" type="pres">
      <dgm:prSet presAssocID="{BB10674D-B659-435C-A648-A5A13722A1E8}" presName="descendantText" presStyleLbl="alignAcc1" presStyleIdx="2" presStyleCnt="3">
        <dgm:presLayoutVars>
          <dgm:bulletEnabled val="1"/>
        </dgm:presLayoutVars>
      </dgm:prSet>
      <dgm:spPr/>
      <dgm:t>
        <a:bodyPr/>
        <a:lstStyle/>
        <a:p>
          <a:endParaRPr lang="es-MX"/>
        </a:p>
      </dgm:t>
    </dgm:pt>
  </dgm:ptLst>
  <dgm:cxnLst>
    <dgm:cxn modelId="{B0C64092-15F0-47AA-BDFA-447FA7CB0444}" type="presOf" srcId="{352E3493-586F-46E7-9BC5-D3674AD25A9F}" destId="{4E93BF11-014C-40F0-AA7E-90538E4BEBA0}" srcOrd="0" destOrd="0" presId="urn:microsoft.com/office/officeart/2005/8/layout/chevron2"/>
    <dgm:cxn modelId="{E619D00B-B92C-463B-9468-D031000F48FA}" srcId="{4689CE53-47B6-4B0D-BDE9-325E374C8AE7}" destId="{0607CA20-B18E-4EA0-8FF4-FA42518CA1FB}" srcOrd="0" destOrd="0" parTransId="{E7D9D33D-33F9-4165-A835-C4D5321ACB48}" sibTransId="{6865BEF5-3D8C-4787-B49F-2C4EA73A524B}"/>
    <dgm:cxn modelId="{90263321-AB01-4DC2-A444-AA37B2995005}" type="presOf" srcId="{0607CA20-B18E-4EA0-8FF4-FA42518CA1FB}" destId="{D1352A14-22E3-46EF-8939-33EC19B115E3}" srcOrd="0" destOrd="0" presId="urn:microsoft.com/office/officeart/2005/8/layout/chevron2"/>
    <dgm:cxn modelId="{D93A5E44-32EF-41E2-A3A8-0461C2E0604D}" type="presOf" srcId="{4242C24B-FB26-4A94-B138-7CABC1531214}" destId="{98CD4B07-8E68-4A6A-82B3-00E590A5CF9A}" srcOrd="0" destOrd="0" presId="urn:microsoft.com/office/officeart/2005/8/layout/chevron2"/>
    <dgm:cxn modelId="{8E090AE9-08C7-420A-9942-CF7E1C20A653}" srcId="{4689CE53-47B6-4B0D-BDE9-325E374C8AE7}" destId="{BB10674D-B659-435C-A648-A5A13722A1E8}" srcOrd="2" destOrd="0" parTransId="{4DE5FB7C-353C-4E73-B5B5-82BA36DC0FFF}" sibTransId="{03873FB1-BE7E-49C4-B80C-C809147A724D}"/>
    <dgm:cxn modelId="{A47CF0C2-C758-49F6-A5D3-D8D2267FA8BD}" type="presOf" srcId="{4689CE53-47B6-4B0D-BDE9-325E374C8AE7}" destId="{7B4973FD-5AF6-405F-BEB0-8523BD7585F0}" srcOrd="0" destOrd="0" presId="urn:microsoft.com/office/officeart/2005/8/layout/chevron2"/>
    <dgm:cxn modelId="{FDDDCBE7-2EB9-434E-81F5-32364C2238BB}" type="presOf" srcId="{50AD3180-3B23-422F-9ED2-4906A66FDC80}" destId="{D0A8B5A5-43AC-4169-9F43-33920D2E4557}" srcOrd="0" destOrd="0" presId="urn:microsoft.com/office/officeart/2005/8/layout/chevron2"/>
    <dgm:cxn modelId="{9380F8EB-410F-49D9-9E42-4D0A7889F26E}" srcId="{4689CE53-47B6-4B0D-BDE9-325E374C8AE7}" destId="{4242C24B-FB26-4A94-B138-7CABC1531214}" srcOrd="1" destOrd="0" parTransId="{FF90F296-4C72-4092-A7B8-F831120B34E0}" sibTransId="{91CF2BB0-1677-4087-A721-8D5BEF129A04}"/>
    <dgm:cxn modelId="{2CA6E95D-B3C8-4B3C-B213-E7511A6ED93C}" srcId="{0607CA20-B18E-4EA0-8FF4-FA42518CA1FB}" destId="{50AD3180-3B23-422F-9ED2-4906A66FDC80}" srcOrd="0" destOrd="0" parTransId="{35C93308-CE15-4B9B-813A-7B0652F287AB}" sibTransId="{E2652EC6-E8A0-46DB-BC71-263EE878B827}"/>
    <dgm:cxn modelId="{F61E6CC7-09F4-459B-A084-BB47B9BBF408}" type="presOf" srcId="{BB10674D-B659-435C-A648-A5A13722A1E8}" destId="{1850B25E-78F9-436B-9159-14EAF6915D84}" srcOrd="0" destOrd="0" presId="urn:microsoft.com/office/officeart/2005/8/layout/chevron2"/>
    <dgm:cxn modelId="{1518013E-FC7B-4B6D-93BD-2AB80838FC2B}" type="presOf" srcId="{4ED567D7-5F5E-4601-BF18-852B07E98EED}" destId="{65EEB7AA-E7CF-4F94-A65E-FDAE91F30D28}" srcOrd="0" destOrd="0" presId="urn:microsoft.com/office/officeart/2005/8/layout/chevron2"/>
    <dgm:cxn modelId="{FB138652-D7A3-4DB2-9318-A4481F3808AD}" srcId="{BB10674D-B659-435C-A648-A5A13722A1E8}" destId="{4ED567D7-5F5E-4601-BF18-852B07E98EED}" srcOrd="0" destOrd="0" parTransId="{A7D9242B-FA0D-48CF-BAE2-D44160224904}" sibTransId="{BD6499CE-6583-4999-8E26-42FC1E6C9ADE}"/>
    <dgm:cxn modelId="{BCC8A2D0-AD39-4D49-87E3-D7908A939A2D}" srcId="{4242C24B-FB26-4A94-B138-7CABC1531214}" destId="{352E3493-586F-46E7-9BC5-D3674AD25A9F}" srcOrd="0" destOrd="0" parTransId="{DC3BD8A4-0E90-4814-BBA4-AB586227F28D}" sibTransId="{E3541ACF-81DD-415A-A67E-A922A38CBFED}"/>
    <dgm:cxn modelId="{6F9CFC52-78A8-420A-B061-704C4FFBA782}" type="presParOf" srcId="{7B4973FD-5AF6-405F-BEB0-8523BD7585F0}" destId="{E265C6F9-C29F-4488-8BFF-548C74EB1537}" srcOrd="0" destOrd="0" presId="urn:microsoft.com/office/officeart/2005/8/layout/chevron2"/>
    <dgm:cxn modelId="{7C420B5E-2D78-4E01-A87C-154AC858142D}" type="presParOf" srcId="{E265C6F9-C29F-4488-8BFF-548C74EB1537}" destId="{D1352A14-22E3-46EF-8939-33EC19B115E3}" srcOrd="0" destOrd="0" presId="urn:microsoft.com/office/officeart/2005/8/layout/chevron2"/>
    <dgm:cxn modelId="{39198040-3356-4EC5-BE42-3AE85EE3FC91}" type="presParOf" srcId="{E265C6F9-C29F-4488-8BFF-548C74EB1537}" destId="{D0A8B5A5-43AC-4169-9F43-33920D2E4557}" srcOrd="1" destOrd="0" presId="urn:microsoft.com/office/officeart/2005/8/layout/chevron2"/>
    <dgm:cxn modelId="{99282E19-BADA-4B15-A224-978B276285E3}" type="presParOf" srcId="{7B4973FD-5AF6-405F-BEB0-8523BD7585F0}" destId="{BFE70600-CB24-4263-AD91-660879AEE512}" srcOrd="1" destOrd="0" presId="urn:microsoft.com/office/officeart/2005/8/layout/chevron2"/>
    <dgm:cxn modelId="{80CAF164-03FB-4CD1-A255-F518FCDB691D}" type="presParOf" srcId="{7B4973FD-5AF6-405F-BEB0-8523BD7585F0}" destId="{F1C2D46D-157C-4A1F-BACD-F9D686A200AA}" srcOrd="2" destOrd="0" presId="urn:microsoft.com/office/officeart/2005/8/layout/chevron2"/>
    <dgm:cxn modelId="{E39B9AF8-7E61-4558-8D7B-3B025B44F4B6}" type="presParOf" srcId="{F1C2D46D-157C-4A1F-BACD-F9D686A200AA}" destId="{98CD4B07-8E68-4A6A-82B3-00E590A5CF9A}" srcOrd="0" destOrd="0" presId="urn:microsoft.com/office/officeart/2005/8/layout/chevron2"/>
    <dgm:cxn modelId="{EFC67A63-E0E0-4883-A89A-56A5D7E3C49F}" type="presParOf" srcId="{F1C2D46D-157C-4A1F-BACD-F9D686A200AA}" destId="{4E93BF11-014C-40F0-AA7E-90538E4BEBA0}" srcOrd="1" destOrd="0" presId="urn:microsoft.com/office/officeart/2005/8/layout/chevron2"/>
    <dgm:cxn modelId="{9D0DAD77-A69A-4DFD-A6C6-5542BE02DA15}" type="presParOf" srcId="{7B4973FD-5AF6-405F-BEB0-8523BD7585F0}" destId="{6ED9F2B0-268A-40C9-B857-66CB6B4137BC}" srcOrd="3" destOrd="0" presId="urn:microsoft.com/office/officeart/2005/8/layout/chevron2"/>
    <dgm:cxn modelId="{7FFF17D3-49A5-4B10-B77F-FF35B8D28925}" type="presParOf" srcId="{7B4973FD-5AF6-405F-BEB0-8523BD7585F0}" destId="{1574F454-CFFE-4902-965D-86E6CAF245CF}" srcOrd="4" destOrd="0" presId="urn:microsoft.com/office/officeart/2005/8/layout/chevron2"/>
    <dgm:cxn modelId="{323630A4-E7FF-4BAE-96E6-3DD5F9E2CE8A}" type="presParOf" srcId="{1574F454-CFFE-4902-965D-86E6CAF245CF}" destId="{1850B25E-78F9-436B-9159-14EAF6915D84}" srcOrd="0" destOrd="0" presId="urn:microsoft.com/office/officeart/2005/8/layout/chevron2"/>
    <dgm:cxn modelId="{F4A6F3DB-23D3-410A-9A65-11A044501A3F}" type="presParOf" srcId="{1574F454-CFFE-4902-965D-86E6CAF245CF}" destId="{65EEB7AA-E7CF-4F94-A65E-FDAE91F30D2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4B656D-C1F9-4F27-9419-C601D7D7E36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D6DE5E1E-2AFC-444D-BDAD-751401ACD83C}">
      <dgm:prSet phldrT="[Texto]"/>
      <dgm:spPr/>
      <dgm:t>
        <a:bodyPr/>
        <a:lstStyle/>
        <a:p>
          <a:r>
            <a:rPr lang="es-MX" dirty="0" smtClean="0">
              <a:latin typeface="Arial" panose="020B0604020202020204" pitchFamily="34" charset="0"/>
              <a:cs typeface="Arial" panose="020B0604020202020204" pitchFamily="34" charset="0"/>
            </a:rPr>
            <a:t>Mayo</a:t>
          </a:r>
          <a:endParaRPr lang="es-MX" dirty="0">
            <a:latin typeface="Arial" panose="020B0604020202020204" pitchFamily="34" charset="0"/>
            <a:cs typeface="Arial" panose="020B0604020202020204" pitchFamily="34" charset="0"/>
          </a:endParaRPr>
        </a:p>
      </dgm:t>
    </dgm:pt>
    <dgm:pt modelId="{604C2FE1-CC06-49D2-80CF-D7F1BFB0AA4B}" type="parTrans" cxnId="{BB31CBBB-906C-4A33-B0BA-2D04F3861223}">
      <dgm:prSet/>
      <dgm:spPr/>
      <dgm:t>
        <a:bodyPr/>
        <a:lstStyle/>
        <a:p>
          <a:endParaRPr lang="es-MX">
            <a:latin typeface="Arial" panose="020B0604020202020204" pitchFamily="34" charset="0"/>
            <a:cs typeface="Arial" panose="020B0604020202020204" pitchFamily="34" charset="0"/>
          </a:endParaRPr>
        </a:p>
      </dgm:t>
    </dgm:pt>
    <dgm:pt modelId="{FE1AC1E1-D4EC-42A9-818B-312B3D530C7E}" type="sibTrans" cxnId="{BB31CBBB-906C-4A33-B0BA-2D04F3861223}">
      <dgm:prSet/>
      <dgm:spPr/>
      <dgm:t>
        <a:bodyPr/>
        <a:lstStyle/>
        <a:p>
          <a:endParaRPr lang="es-MX">
            <a:latin typeface="Arial" panose="020B0604020202020204" pitchFamily="34" charset="0"/>
            <a:cs typeface="Arial" panose="020B0604020202020204" pitchFamily="34" charset="0"/>
          </a:endParaRPr>
        </a:p>
      </dgm:t>
    </dgm:pt>
    <dgm:pt modelId="{C96350FC-F34D-49F0-BE9C-760B106B3E1C}">
      <dgm:prSet phldrT="[Texto]"/>
      <dgm:spPr/>
      <dgm:t>
        <a:bodyPr/>
        <a:lstStyle/>
        <a:p>
          <a:r>
            <a:rPr lang="es-MX" b="1" dirty="0" smtClean="0">
              <a:latin typeface="Arial" panose="020B0604020202020204" pitchFamily="34" charset="0"/>
              <a:cs typeface="Arial" panose="020B0604020202020204" pitchFamily="34" charset="0"/>
            </a:rPr>
            <a:t>40% de las obras convenidas en Anexos deberán estar contratadas</a:t>
          </a:r>
          <a:endParaRPr lang="es-MX" b="1" dirty="0">
            <a:latin typeface="Arial" panose="020B0604020202020204" pitchFamily="34" charset="0"/>
            <a:cs typeface="Arial" panose="020B0604020202020204" pitchFamily="34" charset="0"/>
          </a:endParaRPr>
        </a:p>
      </dgm:t>
    </dgm:pt>
    <dgm:pt modelId="{81498DB4-5725-4677-8789-8D0ECA320C0C}" type="parTrans" cxnId="{38767EBB-9A4E-47D2-8343-DB2ADB296579}">
      <dgm:prSet/>
      <dgm:spPr/>
      <dgm:t>
        <a:bodyPr/>
        <a:lstStyle/>
        <a:p>
          <a:endParaRPr lang="es-MX">
            <a:latin typeface="Arial" panose="020B0604020202020204" pitchFamily="34" charset="0"/>
            <a:cs typeface="Arial" panose="020B0604020202020204" pitchFamily="34" charset="0"/>
          </a:endParaRPr>
        </a:p>
      </dgm:t>
    </dgm:pt>
    <dgm:pt modelId="{4576F2DE-1B15-4F67-83EB-A04429F8C860}" type="sibTrans" cxnId="{38767EBB-9A4E-47D2-8343-DB2ADB296579}">
      <dgm:prSet/>
      <dgm:spPr/>
      <dgm:t>
        <a:bodyPr/>
        <a:lstStyle/>
        <a:p>
          <a:endParaRPr lang="es-MX">
            <a:latin typeface="Arial" panose="020B0604020202020204" pitchFamily="34" charset="0"/>
            <a:cs typeface="Arial" panose="020B0604020202020204" pitchFamily="34" charset="0"/>
          </a:endParaRPr>
        </a:p>
      </dgm:t>
    </dgm:pt>
    <dgm:pt modelId="{2160F6CB-665F-4399-A495-39C4C50C2389}">
      <dgm:prSet phldrT="[Texto]"/>
      <dgm:spPr/>
      <dgm:t>
        <a:bodyPr/>
        <a:lstStyle/>
        <a:p>
          <a:r>
            <a:rPr lang="es-MX" dirty="0" smtClean="0">
              <a:latin typeface="Arial" panose="020B0604020202020204" pitchFamily="34" charset="0"/>
              <a:cs typeface="Arial" panose="020B0604020202020204" pitchFamily="34" charset="0"/>
            </a:rPr>
            <a:t>Agosto</a:t>
          </a:r>
          <a:endParaRPr lang="es-MX" dirty="0">
            <a:latin typeface="Arial" panose="020B0604020202020204" pitchFamily="34" charset="0"/>
            <a:cs typeface="Arial" panose="020B0604020202020204" pitchFamily="34" charset="0"/>
          </a:endParaRPr>
        </a:p>
      </dgm:t>
    </dgm:pt>
    <dgm:pt modelId="{C7DF2F2C-0FA2-452D-AAEB-B4E7425F88C0}" type="parTrans" cxnId="{08FD79EB-E5AE-4395-8894-A678D4CED4C0}">
      <dgm:prSet/>
      <dgm:spPr/>
      <dgm:t>
        <a:bodyPr/>
        <a:lstStyle/>
        <a:p>
          <a:endParaRPr lang="es-MX">
            <a:latin typeface="Arial" panose="020B0604020202020204" pitchFamily="34" charset="0"/>
            <a:cs typeface="Arial" panose="020B0604020202020204" pitchFamily="34" charset="0"/>
          </a:endParaRPr>
        </a:p>
      </dgm:t>
    </dgm:pt>
    <dgm:pt modelId="{F9036147-05FF-408F-B478-936730EA2913}" type="sibTrans" cxnId="{08FD79EB-E5AE-4395-8894-A678D4CED4C0}">
      <dgm:prSet/>
      <dgm:spPr/>
      <dgm:t>
        <a:bodyPr/>
        <a:lstStyle/>
        <a:p>
          <a:endParaRPr lang="es-MX">
            <a:latin typeface="Arial" panose="020B0604020202020204" pitchFamily="34" charset="0"/>
            <a:cs typeface="Arial" panose="020B0604020202020204" pitchFamily="34" charset="0"/>
          </a:endParaRPr>
        </a:p>
      </dgm:t>
    </dgm:pt>
    <dgm:pt modelId="{60432F57-8B47-4F32-AFAC-AEE854A10FAF}">
      <dgm:prSet phldrT="[Texto]"/>
      <dgm:spPr/>
      <dgm:t>
        <a:bodyPr/>
        <a:lstStyle/>
        <a:p>
          <a:r>
            <a:rPr lang="es-MX" b="1" dirty="0" smtClean="0">
              <a:latin typeface="Arial" panose="020B0604020202020204" pitchFamily="34" charset="0"/>
              <a:cs typeface="Arial" panose="020B0604020202020204" pitchFamily="34" charset="0"/>
            </a:rPr>
            <a:t>100% de las obras se deberán estar contratadas</a:t>
          </a:r>
          <a:endParaRPr lang="es-MX" b="1" dirty="0">
            <a:latin typeface="Arial" panose="020B0604020202020204" pitchFamily="34" charset="0"/>
            <a:cs typeface="Arial" panose="020B0604020202020204" pitchFamily="34" charset="0"/>
          </a:endParaRPr>
        </a:p>
      </dgm:t>
    </dgm:pt>
    <dgm:pt modelId="{0E8B2BC6-6D00-4A2E-9DAD-C4B471637E44}" type="parTrans" cxnId="{74513DF0-B7B7-48C0-8D38-B8824FBA9D1C}">
      <dgm:prSet/>
      <dgm:spPr/>
      <dgm:t>
        <a:bodyPr/>
        <a:lstStyle/>
        <a:p>
          <a:endParaRPr lang="es-MX">
            <a:latin typeface="Arial" panose="020B0604020202020204" pitchFamily="34" charset="0"/>
            <a:cs typeface="Arial" panose="020B0604020202020204" pitchFamily="34" charset="0"/>
          </a:endParaRPr>
        </a:p>
      </dgm:t>
    </dgm:pt>
    <dgm:pt modelId="{BDE4966C-58A9-47B7-9EE6-9FD4DA00A692}" type="sibTrans" cxnId="{74513DF0-B7B7-48C0-8D38-B8824FBA9D1C}">
      <dgm:prSet/>
      <dgm:spPr/>
      <dgm:t>
        <a:bodyPr/>
        <a:lstStyle/>
        <a:p>
          <a:endParaRPr lang="es-MX">
            <a:latin typeface="Arial" panose="020B0604020202020204" pitchFamily="34" charset="0"/>
            <a:cs typeface="Arial" panose="020B0604020202020204" pitchFamily="34" charset="0"/>
          </a:endParaRPr>
        </a:p>
      </dgm:t>
    </dgm:pt>
    <dgm:pt modelId="{845FAC2A-DBD9-4788-BA53-07294DAD2A95}">
      <dgm:prSet phldrT="[Texto]"/>
      <dgm:spPr/>
      <dgm:t>
        <a:bodyPr/>
        <a:lstStyle/>
        <a:p>
          <a:r>
            <a:rPr lang="es-MX" dirty="0" smtClean="0">
              <a:latin typeface="Arial" panose="020B0604020202020204" pitchFamily="34" charset="0"/>
              <a:cs typeface="Arial" panose="020B0604020202020204" pitchFamily="34" charset="0"/>
            </a:rPr>
            <a:t>Febrero</a:t>
          </a:r>
          <a:endParaRPr lang="es-MX" dirty="0">
            <a:latin typeface="Arial" panose="020B0604020202020204" pitchFamily="34" charset="0"/>
            <a:cs typeface="Arial" panose="020B0604020202020204" pitchFamily="34" charset="0"/>
          </a:endParaRPr>
        </a:p>
      </dgm:t>
    </dgm:pt>
    <dgm:pt modelId="{1E608C21-3312-4EAB-B3D4-D2FA3867F1F5}" type="parTrans" cxnId="{29AE96C1-79D5-4755-98FF-BD643E793564}">
      <dgm:prSet/>
      <dgm:spPr/>
      <dgm:t>
        <a:bodyPr/>
        <a:lstStyle/>
        <a:p>
          <a:endParaRPr lang="es-MX">
            <a:latin typeface="Arial" panose="020B0604020202020204" pitchFamily="34" charset="0"/>
            <a:cs typeface="Arial" panose="020B0604020202020204" pitchFamily="34" charset="0"/>
          </a:endParaRPr>
        </a:p>
      </dgm:t>
    </dgm:pt>
    <dgm:pt modelId="{D205DA11-FFF6-4811-AE62-B6A1DB4E5065}" type="sibTrans" cxnId="{29AE96C1-79D5-4755-98FF-BD643E793564}">
      <dgm:prSet/>
      <dgm:spPr/>
      <dgm:t>
        <a:bodyPr/>
        <a:lstStyle/>
        <a:p>
          <a:endParaRPr lang="es-MX">
            <a:latin typeface="Arial" panose="020B0604020202020204" pitchFamily="34" charset="0"/>
            <a:cs typeface="Arial" panose="020B0604020202020204" pitchFamily="34" charset="0"/>
          </a:endParaRPr>
        </a:p>
      </dgm:t>
    </dgm:pt>
    <dgm:pt modelId="{055FFF14-C373-4D05-993E-11FEC3E1DF47}">
      <dgm:prSet/>
      <dgm:spPr/>
      <dgm:t>
        <a:bodyPr/>
        <a:lstStyle/>
        <a:p>
          <a:r>
            <a:rPr lang="es-MX" b="1" dirty="0" smtClean="0">
              <a:latin typeface="Arial" panose="020B0604020202020204" pitchFamily="34" charset="0"/>
              <a:cs typeface="Arial" panose="020B0604020202020204" pitchFamily="34" charset="0"/>
            </a:rPr>
            <a:t>15 de Febrero deberán Formalizar Anexos de Ejecución y Técnicos</a:t>
          </a:r>
          <a:endParaRPr lang="es-MX" b="1" dirty="0">
            <a:latin typeface="Arial" panose="020B0604020202020204" pitchFamily="34" charset="0"/>
            <a:cs typeface="Arial" panose="020B0604020202020204" pitchFamily="34" charset="0"/>
          </a:endParaRPr>
        </a:p>
      </dgm:t>
    </dgm:pt>
    <dgm:pt modelId="{A207BCFC-D3BC-43FB-ADE9-FD57753D0A37}" type="parTrans" cxnId="{A206BA1E-4981-423E-80AD-0330503509B7}">
      <dgm:prSet/>
      <dgm:spPr/>
      <dgm:t>
        <a:bodyPr/>
        <a:lstStyle/>
        <a:p>
          <a:endParaRPr lang="es-MX">
            <a:latin typeface="Arial" panose="020B0604020202020204" pitchFamily="34" charset="0"/>
            <a:cs typeface="Arial" panose="020B0604020202020204" pitchFamily="34" charset="0"/>
          </a:endParaRPr>
        </a:p>
      </dgm:t>
    </dgm:pt>
    <dgm:pt modelId="{A0CF7EC9-02FF-4543-A860-8E83E42FE0E4}" type="sibTrans" cxnId="{A206BA1E-4981-423E-80AD-0330503509B7}">
      <dgm:prSet/>
      <dgm:spPr/>
      <dgm:t>
        <a:bodyPr/>
        <a:lstStyle/>
        <a:p>
          <a:endParaRPr lang="es-MX">
            <a:latin typeface="Arial" panose="020B0604020202020204" pitchFamily="34" charset="0"/>
            <a:cs typeface="Arial" panose="020B0604020202020204" pitchFamily="34" charset="0"/>
          </a:endParaRPr>
        </a:p>
      </dgm:t>
    </dgm:pt>
    <dgm:pt modelId="{CDD1BFBF-1B3F-465D-B551-D30456403CCB}" type="pres">
      <dgm:prSet presAssocID="{254B656D-C1F9-4F27-9419-C601D7D7E368}" presName="theList" presStyleCnt="0">
        <dgm:presLayoutVars>
          <dgm:dir/>
          <dgm:animLvl val="lvl"/>
          <dgm:resizeHandles val="exact"/>
        </dgm:presLayoutVars>
      </dgm:prSet>
      <dgm:spPr/>
      <dgm:t>
        <a:bodyPr/>
        <a:lstStyle/>
        <a:p>
          <a:endParaRPr lang="es-MX"/>
        </a:p>
      </dgm:t>
    </dgm:pt>
    <dgm:pt modelId="{4E03ED7D-E008-4136-A887-76C0FAA6BF1C}" type="pres">
      <dgm:prSet presAssocID="{845FAC2A-DBD9-4788-BA53-07294DAD2A95}" presName="compNode" presStyleCnt="0"/>
      <dgm:spPr/>
    </dgm:pt>
    <dgm:pt modelId="{13C636C0-4AD2-4D82-A7DA-373DC06566D4}" type="pres">
      <dgm:prSet presAssocID="{845FAC2A-DBD9-4788-BA53-07294DAD2A95}" presName="noGeometry" presStyleCnt="0"/>
      <dgm:spPr/>
    </dgm:pt>
    <dgm:pt modelId="{4C11AAE9-DBE9-4B4F-A29E-0244C20B3521}" type="pres">
      <dgm:prSet presAssocID="{845FAC2A-DBD9-4788-BA53-07294DAD2A95}" presName="childTextVisible" presStyleLbl="bgAccFollowNode1" presStyleIdx="0" presStyleCnt="3">
        <dgm:presLayoutVars>
          <dgm:bulletEnabled val="1"/>
        </dgm:presLayoutVars>
      </dgm:prSet>
      <dgm:spPr/>
      <dgm:t>
        <a:bodyPr/>
        <a:lstStyle/>
        <a:p>
          <a:endParaRPr lang="es-MX"/>
        </a:p>
      </dgm:t>
    </dgm:pt>
    <dgm:pt modelId="{671CF2D7-6C3E-42BE-AA4E-77ED1C575972}" type="pres">
      <dgm:prSet presAssocID="{845FAC2A-DBD9-4788-BA53-07294DAD2A95}" presName="childTextHidden" presStyleLbl="bgAccFollowNode1" presStyleIdx="0" presStyleCnt="3"/>
      <dgm:spPr/>
      <dgm:t>
        <a:bodyPr/>
        <a:lstStyle/>
        <a:p>
          <a:endParaRPr lang="es-MX"/>
        </a:p>
      </dgm:t>
    </dgm:pt>
    <dgm:pt modelId="{99713D8F-059C-4E57-83B2-6EAD03CE3D73}" type="pres">
      <dgm:prSet presAssocID="{845FAC2A-DBD9-4788-BA53-07294DAD2A95}" presName="parentText" presStyleLbl="node1" presStyleIdx="0" presStyleCnt="3">
        <dgm:presLayoutVars>
          <dgm:chMax val="1"/>
          <dgm:bulletEnabled val="1"/>
        </dgm:presLayoutVars>
      </dgm:prSet>
      <dgm:spPr/>
      <dgm:t>
        <a:bodyPr/>
        <a:lstStyle/>
        <a:p>
          <a:endParaRPr lang="es-MX"/>
        </a:p>
      </dgm:t>
    </dgm:pt>
    <dgm:pt modelId="{A87FC2E5-10F8-4CD0-93B5-78C1D69DDB74}" type="pres">
      <dgm:prSet presAssocID="{845FAC2A-DBD9-4788-BA53-07294DAD2A95}" presName="aSpace" presStyleCnt="0"/>
      <dgm:spPr/>
    </dgm:pt>
    <dgm:pt modelId="{6EDD7235-B00D-4D18-82CD-40B568B69136}" type="pres">
      <dgm:prSet presAssocID="{D6DE5E1E-2AFC-444D-BDAD-751401ACD83C}" presName="compNode" presStyleCnt="0"/>
      <dgm:spPr/>
    </dgm:pt>
    <dgm:pt modelId="{C984FDDC-CF73-444C-8BD6-68E05679D877}" type="pres">
      <dgm:prSet presAssocID="{D6DE5E1E-2AFC-444D-BDAD-751401ACD83C}" presName="noGeometry" presStyleCnt="0"/>
      <dgm:spPr/>
    </dgm:pt>
    <dgm:pt modelId="{50500378-484E-4751-B50E-D31EB6396A17}" type="pres">
      <dgm:prSet presAssocID="{D6DE5E1E-2AFC-444D-BDAD-751401ACD83C}" presName="childTextVisible" presStyleLbl="bgAccFollowNode1" presStyleIdx="1" presStyleCnt="3">
        <dgm:presLayoutVars>
          <dgm:bulletEnabled val="1"/>
        </dgm:presLayoutVars>
      </dgm:prSet>
      <dgm:spPr/>
      <dgm:t>
        <a:bodyPr/>
        <a:lstStyle/>
        <a:p>
          <a:endParaRPr lang="es-MX"/>
        </a:p>
      </dgm:t>
    </dgm:pt>
    <dgm:pt modelId="{44DCF578-ED3E-450A-9198-6388173A2C49}" type="pres">
      <dgm:prSet presAssocID="{D6DE5E1E-2AFC-444D-BDAD-751401ACD83C}" presName="childTextHidden" presStyleLbl="bgAccFollowNode1" presStyleIdx="1" presStyleCnt="3"/>
      <dgm:spPr/>
      <dgm:t>
        <a:bodyPr/>
        <a:lstStyle/>
        <a:p>
          <a:endParaRPr lang="es-MX"/>
        </a:p>
      </dgm:t>
    </dgm:pt>
    <dgm:pt modelId="{0044AECD-8051-4506-8655-5B5770090B6F}" type="pres">
      <dgm:prSet presAssocID="{D6DE5E1E-2AFC-444D-BDAD-751401ACD83C}" presName="parentText" presStyleLbl="node1" presStyleIdx="1" presStyleCnt="3">
        <dgm:presLayoutVars>
          <dgm:chMax val="1"/>
          <dgm:bulletEnabled val="1"/>
        </dgm:presLayoutVars>
      </dgm:prSet>
      <dgm:spPr/>
      <dgm:t>
        <a:bodyPr/>
        <a:lstStyle/>
        <a:p>
          <a:endParaRPr lang="es-MX"/>
        </a:p>
      </dgm:t>
    </dgm:pt>
    <dgm:pt modelId="{1EC9119A-3A65-49F0-AE11-78A3689CA69B}" type="pres">
      <dgm:prSet presAssocID="{D6DE5E1E-2AFC-444D-BDAD-751401ACD83C}" presName="aSpace" presStyleCnt="0"/>
      <dgm:spPr/>
    </dgm:pt>
    <dgm:pt modelId="{FFA3C547-B99C-4CC8-953D-B0EE557F7F78}" type="pres">
      <dgm:prSet presAssocID="{2160F6CB-665F-4399-A495-39C4C50C2389}" presName="compNode" presStyleCnt="0"/>
      <dgm:spPr/>
    </dgm:pt>
    <dgm:pt modelId="{FCADB149-36F9-4C53-A3D4-F70B95B992C1}" type="pres">
      <dgm:prSet presAssocID="{2160F6CB-665F-4399-A495-39C4C50C2389}" presName="noGeometry" presStyleCnt="0"/>
      <dgm:spPr/>
    </dgm:pt>
    <dgm:pt modelId="{2A496836-19FC-458D-A58C-0019F3D2ED77}" type="pres">
      <dgm:prSet presAssocID="{2160F6CB-665F-4399-A495-39C4C50C2389}" presName="childTextVisible" presStyleLbl="bgAccFollowNode1" presStyleIdx="2" presStyleCnt="3">
        <dgm:presLayoutVars>
          <dgm:bulletEnabled val="1"/>
        </dgm:presLayoutVars>
      </dgm:prSet>
      <dgm:spPr/>
      <dgm:t>
        <a:bodyPr/>
        <a:lstStyle/>
        <a:p>
          <a:endParaRPr lang="es-MX"/>
        </a:p>
      </dgm:t>
    </dgm:pt>
    <dgm:pt modelId="{F3AB1959-C91A-4B54-9931-7B430278315F}" type="pres">
      <dgm:prSet presAssocID="{2160F6CB-665F-4399-A495-39C4C50C2389}" presName="childTextHidden" presStyleLbl="bgAccFollowNode1" presStyleIdx="2" presStyleCnt="3"/>
      <dgm:spPr/>
      <dgm:t>
        <a:bodyPr/>
        <a:lstStyle/>
        <a:p>
          <a:endParaRPr lang="es-MX"/>
        </a:p>
      </dgm:t>
    </dgm:pt>
    <dgm:pt modelId="{FBA3B071-1414-4C61-A864-6337FB765DF2}" type="pres">
      <dgm:prSet presAssocID="{2160F6CB-665F-4399-A495-39C4C50C2389}" presName="parentText" presStyleLbl="node1" presStyleIdx="2" presStyleCnt="3">
        <dgm:presLayoutVars>
          <dgm:chMax val="1"/>
          <dgm:bulletEnabled val="1"/>
        </dgm:presLayoutVars>
      </dgm:prSet>
      <dgm:spPr/>
      <dgm:t>
        <a:bodyPr/>
        <a:lstStyle/>
        <a:p>
          <a:endParaRPr lang="es-MX"/>
        </a:p>
      </dgm:t>
    </dgm:pt>
  </dgm:ptLst>
  <dgm:cxnLst>
    <dgm:cxn modelId="{0C26A5A2-F1AA-43E2-9A2F-0207CDDF48F5}" type="presOf" srcId="{60432F57-8B47-4F32-AFAC-AEE854A10FAF}" destId="{2A496836-19FC-458D-A58C-0019F3D2ED77}" srcOrd="0" destOrd="0" presId="urn:microsoft.com/office/officeart/2005/8/layout/hProcess6"/>
    <dgm:cxn modelId="{29AE96C1-79D5-4755-98FF-BD643E793564}" srcId="{254B656D-C1F9-4F27-9419-C601D7D7E368}" destId="{845FAC2A-DBD9-4788-BA53-07294DAD2A95}" srcOrd="0" destOrd="0" parTransId="{1E608C21-3312-4EAB-B3D4-D2FA3867F1F5}" sibTransId="{D205DA11-FFF6-4811-AE62-B6A1DB4E5065}"/>
    <dgm:cxn modelId="{8E62C501-43D4-42A2-8D01-9CAB3C3B6AD2}" type="presOf" srcId="{055FFF14-C373-4D05-993E-11FEC3E1DF47}" destId="{4C11AAE9-DBE9-4B4F-A29E-0244C20B3521}" srcOrd="0" destOrd="0" presId="urn:microsoft.com/office/officeart/2005/8/layout/hProcess6"/>
    <dgm:cxn modelId="{38767EBB-9A4E-47D2-8343-DB2ADB296579}" srcId="{D6DE5E1E-2AFC-444D-BDAD-751401ACD83C}" destId="{C96350FC-F34D-49F0-BE9C-760B106B3E1C}" srcOrd="0" destOrd="0" parTransId="{81498DB4-5725-4677-8789-8D0ECA320C0C}" sibTransId="{4576F2DE-1B15-4F67-83EB-A04429F8C860}"/>
    <dgm:cxn modelId="{2F7C983A-96F6-4B71-AEAA-1E08964F5807}" type="presOf" srcId="{845FAC2A-DBD9-4788-BA53-07294DAD2A95}" destId="{99713D8F-059C-4E57-83B2-6EAD03CE3D73}" srcOrd="0" destOrd="0" presId="urn:microsoft.com/office/officeart/2005/8/layout/hProcess6"/>
    <dgm:cxn modelId="{74513DF0-B7B7-48C0-8D38-B8824FBA9D1C}" srcId="{2160F6CB-665F-4399-A495-39C4C50C2389}" destId="{60432F57-8B47-4F32-AFAC-AEE854A10FAF}" srcOrd="0" destOrd="0" parTransId="{0E8B2BC6-6D00-4A2E-9DAD-C4B471637E44}" sibTransId="{BDE4966C-58A9-47B7-9EE6-9FD4DA00A692}"/>
    <dgm:cxn modelId="{D779C0EB-3671-4C4A-A15F-CEB05D710F46}" type="presOf" srcId="{D6DE5E1E-2AFC-444D-BDAD-751401ACD83C}" destId="{0044AECD-8051-4506-8655-5B5770090B6F}" srcOrd="0" destOrd="0" presId="urn:microsoft.com/office/officeart/2005/8/layout/hProcess6"/>
    <dgm:cxn modelId="{2A80BDF8-7010-40B6-9B3F-88FC218ADD21}" type="presOf" srcId="{055FFF14-C373-4D05-993E-11FEC3E1DF47}" destId="{671CF2D7-6C3E-42BE-AA4E-77ED1C575972}" srcOrd="1" destOrd="0" presId="urn:microsoft.com/office/officeart/2005/8/layout/hProcess6"/>
    <dgm:cxn modelId="{08FD79EB-E5AE-4395-8894-A678D4CED4C0}" srcId="{254B656D-C1F9-4F27-9419-C601D7D7E368}" destId="{2160F6CB-665F-4399-A495-39C4C50C2389}" srcOrd="2" destOrd="0" parTransId="{C7DF2F2C-0FA2-452D-AAEB-B4E7425F88C0}" sibTransId="{F9036147-05FF-408F-B478-936730EA2913}"/>
    <dgm:cxn modelId="{7DFFC76B-D078-4579-9E36-9F37ECAFE2F9}" type="presOf" srcId="{254B656D-C1F9-4F27-9419-C601D7D7E368}" destId="{CDD1BFBF-1B3F-465D-B551-D30456403CCB}" srcOrd="0" destOrd="0" presId="urn:microsoft.com/office/officeart/2005/8/layout/hProcess6"/>
    <dgm:cxn modelId="{38C578DE-4DD4-4175-8196-5E25AF1BD0FB}" type="presOf" srcId="{C96350FC-F34D-49F0-BE9C-760B106B3E1C}" destId="{44DCF578-ED3E-450A-9198-6388173A2C49}" srcOrd="1" destOrd="0" presId="urn:microsoft.com/office/officeart/2005/8/layout/hProcess6"/>
    <dgm:cxn modelId="{31A1150E-FC30-46DC-B8C7-749823C43A38}" type="presOf" srcId="{2160F6CB-665F-4399-A495-39C4C50C2389}" destId="{FBA3B071-1414-4C61-A864-6337FB765DF2}" srcOrd="0" destOrd="0" presId="urn:microsoft.com/office/officeart/2005/8/layout/hProcess6"/>
    <dgm:cxn modelId="{17060985-C19A-4F30-A539-93A1375C88BF}" type="presOf" srcId="{C96350FC-F34D-49F0-BE9C-760B106B3E1C}" destId="{50500378-484E-4751-B50E-D31EB6396A17}" srcOrd="0" destOrd="0" presId="urn:microsoft.com/office/officeart/2005/8/layout/hProcess6"/>
    <dgm:cxn modelId="{BB31CBBB-906C-4A33-B0BA-2D04F3861223}" srcId="{254B656D-C1F9-4F27-9419-C601D7D7E368}" destId="{D6DE5E1E-2AFC-444D-BDAD-751401ACD83C}" srcOrd="1" destOrd="0" parTransId="{604C2FE1-CC06-49D2-80CF-D7F1BFB0AA4B}" sibTransId="{FE1AC1E1-D4EC-42A9-818B-312B3D530C7E}"/>
    <dgm:cxn modelId="{A206BA1E-4981-423E-80AD-0330503509B7}" srcId="{845FAC2A-DBD9-4788-BA53-07294DAD2A95}" destId="{055FFF14-C373-4D05-993E-11FEC3E1DF47}" srcOrd="0" destOrd="0" parTransId="{A207BCFC-D3BC-43FB-ADE9-FD57753D0A37}" sibTransId="{A0CF7EC9-02FF-4543-A860-8E83E42FE0E4}"/>
    <dgm:cxn modelId="{2396551D-9334-404E-B5CB-BB715039A152}" type="presOf" srcId="{60432F57-8B47-4F32-AFAC-AEE854A10FAF}" destId="{F3AB1959-C91A-4B54-9931-7B430278315F}" srcOrd="1" destOrd="0" presId="urn:microsoft.com/office/officeart/2005/8/layout/hProcess6"/>
    <dgm:cxn modelId="{49AC64CF-58FD-47CE-8A72-22BE8FD519F4}" type="presParOf" srcId="{CDD1BFBF-1B3F-465D-B551-D30456403CCB}" destId="{4E03ED7D-E008-4136-A887-76C0FAA6BF1C}" srcOrd="0" destOrd="0" presId="urn:microsoft.com/office/officeart/2005/8/layout/hProcess6"/>
    <dgm:cxn modelId="{ADEF1DD2-F24D-414C-A8E8-7C0CDEAAB8F1}" type="presParOf" srcId="{4E03ED7D-E008-4136-A887-76C0FAA6BF1C}" destId="{13C636C0-4AD2-4D82-A7DA-373DC06566D4}" srcOrd="0" destOrd="0" presId="urn:microsoft.com/office/officeart/2005/8/layout/hProcess6"/>
    <dgm:cxn modelId="{0C3CAD0F-346E-4CED-8496-F84FCB22F4B9}" type="presParOf" srcId="{4E03ED7D-E008-4136-A887-76C0FAA6BF1C}" destId="{4C11AAE9-DBE9-4B4F-A29E-0244C20B3521}" srcOrd="1" destOrd="0" presId="urn:microsoft.com/office/officeart/2005/8/layout/hProcess6"/>
    <dgm:cxn modelId="{2E09C137-532A-49E7-AB9C-55784069BE97}" type="presParOf" srcId="{4E03ED7D-E008-4136-A887-76C0FAA6BF1C}" destId="{671CF2D7-6C3E-42BE-AA4E-77ED1C575972}" srcOrd="2" destOrd="0" presId="urn:microsoft.com/office/officeart/2005/8/layout/hProcess6"/>
    <dgm:cxn modelId="{E5883AE4-EC38-48E6-96DB-5D7F632D2780}" type="presParOf" srcId="{4E03ED7D-E008-4136-A887-76C0FAA6BF1C}" destId="{99713D8F-059C-4E57-83B2-6EAD03CE3D73}" srcOrd="3" destOrd="0" presId="urn:microsoft.com/office/officeart/2005/8/layout/hProcess6"/>
    <dgm:cxn modelId="{0DB56A28-C3E6-4B29-B43C-F35CE1CDFFFE}" type="presParOf" srcId="{CDD1BFBF-1B3F-465D-B551-D30456403CCB}" destId="{A87FC2E5-10F8-4CD0-93B5-78C1D69DDB74}" srcOrd="1" destOrd="0" presId="urn:microsoft.com/office/officeart/2005/8/layout/hProcess6"/>
    <dgm:cxn modelId="{6EB304D7-5FEC-4726-A591-1C7A4D000884}" type="presParOf" srcId="{CDD1BFBF-1B3F-465D-B551-D30456403CCB}" destId="{6EDD7235-B00D-4D18-82CD-40B568B69136}" srcOrd="2" destOrd="0" presId="urn:microsoft.com/office/officeart/2005/8/layout/hProcess6"/>
    <dgm:cxn modelId="{8E0B067E-64C8-4D5A-9755-E38E787CF449}" type="presParOf" srcId="{6EDD7235-B00D-4D18-82CD-40B568B69136}" destId="{C984FDDC-CF73-444C-8BD6-68E05679D877}" srcOrd="0" destOrd="0" presId="urn:microsoft.com/office/officeart/2005/8/layout/hProcess6"/>
    <dgm:cxn modelId="{543E3D37-9D1E-4FB7-BB80-18DA6921429F}" type="presParOf" srcId="{6EDD7235-B00D-4D18-82CD-40B568B69136}" destId="{50500378-484E-4751-B50E-D31EB6396A17}" srcOrd="1" destOrd="0" presId="urn:microsoft.com/office/officeart/2005/8/layout/hProcess6"/>
    <dgm:cxn modelId="{803844CA-D2D5-486D-B867-F90B9A6061EC}" type="presParOf" srcId="{6EDD7235-B00D-4D18-82CD-40B568B69136}" destId="{44DCF578-ED3E-450A-9198-6388173A2C49}" srcOrd="2" destOrd="0" presId="urn:microsoft.com/office/officeart/2005/8/layout/hProcess6"/>
    <dgm:cxn modelId="{180B8847-3C04-4CE7-AB4E-4F358AA99D03}" type="presParOf" srcId="{6EDD7235-B00D-4D18-82CD-40B568B69136}" destId="{0044AECD-8051-4506-8655-5B5770090B6F}" srcOrd="3" destOrd="0" presId="urn:microsoft.com/office/officeart/2005/8/layout/hProcess6"/>
    <dgm:cxn modelId="{2016136F-33B8-441C-BB8A-FE4BED97C088}" type="presParOf" srcId="{CDD1BFBF-1B3F-465D-B551-D30456403CCB}" destId="{1EC9119A-3A65-49F0-AE11-78A3689CA69B}" srcOrd="3" destOrd="0" presId="urn:microsoft.com/office/officeart/2005/8/layout/hProcess6"/>
    <dgm:cxn modelId="{5579EA89-1CEA-4BE5-82F1-C892E083EDB5}" type="presParOf" srcId="{CDD1BFBF-1B3F-465D-B551-D30456403CCB}" destId="{FFA3C547-B99C-4CC8-953D-B0EE557F7F78}" srcOrd="4" destOrd="0" presId="urn:microsoft.com/office/officeart/2005/8/layout/hProcess6"/>
    <dgm:cxn modelId="{7EBE3B7B-1E56-4A4C-8B32-94C05F29B551}" type="presParOf" srcId="{FFA3C547-B99C-4CC8-953D-B0EE557F7F78}" destId="{FCADB149-36F9-4C53-A3D4-F70B95B992C1}" srcOrd="0" destOrd="0" presId="urn:microsoft.com/office/officeart/2005/8/layout/hProcess6"/>
    <dgm:cxn modelId="{12E8310C-46BC-4E12-B2E7-77B7D43C537C}" type="presParOf" srcId="{FFA3C547-B99C-4CC8-953D-B0EE557F7F78}" destId="{2A496836-19FC-458D-A58C-0019F3D2ED77}" srcOrd="1" destOrd="0" presId="urn:microsoft.com/office/officeart/2005/8/layout/hProcess6"/>
    <dgm:cxn modelId="{179DD91F-A9C8-4ECE-BEEF-5F5EEAB69149}" type="presParOf" srcId="{FFA3C547-B99C-4CC8-953D-B0EE557F7F78}" destId="{F3AB1959-C91A-4B54-9931-7B430278315F}" srcOrd="2" destOrd="0" presId="urn:microsoft.com/office/officeart/2005/8/layout/hProcess6"/>
    <dgm:cxn modelId="{BF9FD90C-F713-4CB1-8706-994BFABCE069}" type="presParOf" srcId="{FFA3C547-B99C-4CC8-953D-B0EE557F7F78}" destId="{FBA3B071-1414-4C61-A864-6337FB765DF2}"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E31D6-FF40-44CA-819D-1F3277AC40F9}">
      <dsp:nvSpPr>
        <dsp:cNvPr id="0" name=""/>
        <dsp:cNvSpPr/>
      </dsp:nvSpPr>
      <dsp:spPr>
        <a:xfrm>
          <a:off x="0" y="0"/>
          <a:ext cx="8508558" cy="8796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smtClean="0">
              <a:latin typeface="Times New Roman" panose="02020603050405020304" pitchFamily="18" charset="0"/>
              <a:ea typeface="+mn-ea"/>
              <a:cs typeface="Times New Roman" panose="02020603050405020304" pitchFamily="18" charset="0"/>
            </a:rPr>
            <a:t>Ampliación de Cobertura de Servicios de Agua Potable y Alcantarillado.</a:t>
          </a:r>
          <a:endParaRPr lang="es-MX" sz="2000" kern="1200" dirty="0">
            <a:latin typeface="Times New Roman" panose="02020603050405020304" pitchFamily="18" charset="0"/>
            <a:ea typeface="+mn-ea"/>
            <a:cs typeface="Times New Roman" panose="02020603050405020304" pitchFamily="18" charset="0"/>
          </a:endParaRPr>
        </a:p>
      </dsp:txBody>
      <dsp:txXfrm>
        <a:off x="1789681" y="0"/>
        <a:ext cx="6718876" cy="879697"/>
      </dsp:txXfrm>
    </dsp:sp>
    <dsp:sp modelId="{B5054F0F-A481-4901-8726-36FBC7456CC2}">
      <dsp:nvSpPr>
        <dsp:cNvPr id="0" name=""/>
        <dsp:cNvSpPr/>
      </dsp:nvSpPr>
      <dsp:spPr>
        <a:xfrm>
          <a:off x="87969" y="87969"/>
          <a:ext cx="1701711" cy="70375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2">
          <a:scrgbClr r="0" g="0" b="0"/>
        </a:effectRef>
        <a:fontRef idx="minor"/>
      </dsp:style>
    </dsp:sp>
    <dsp:sp modelId="{DB399C9D-B1AE-4667-9BA2-402C708E22ED}">
      <dsp:nvSpPr>
        <dsp:cNvPr id="0" name=""/>
        <dsp:cNvSpPr/>
      </dsp:nvSpPr>
      <dsp:spPr>
        <a:xfrm>
          <a:off x="0" y="967667"/>
          <a:ext cx="8508558" cy="8796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smtClean="0">
              <a:latin typeface="Times New Roman" panose="02020603050405020304" pitchFamily="18" charset="0"/>
              <a:ea typeface="+mn-ea"/>
              <a:cs typeface="Times New Roman" panose="02020603050405020304" pitchFamily="18" charset="0"/>
            </a:rPr>
            <a:t>Mejoramiento de la Eficiencia Física y Comercial.</a:t>
          </a:r>
          <a:endParaRPr lang="es-MX" sz="2000" kern="1200" dirty="0">
            <a:latin typeface="Times New Roman" panose="02020603050405020304" pitchFamily="18" charset="0"/>
            <a:ea typeface="+mn-ea"/>
            <a:cs typeface="Times New Roman" panose="02020603050405020304" pitchFamily="18" charset="0"/>
          </a:endParaRPr>
        </a:p>
      </dsp:txBody>
      <dsp:txXfrm>
        <a:off x="1789681" y="967667"/>
        <a:ext cx="6718876" cy="879697"/>
      </dsp:txXfrm>
    </dsp:sp>
    <dsp:sp modelId="{75CB44B8-41D2-40F6-9D32-D94322018D13}">
      <dsp:nvSpPr>
        <dsp:cNvPr id="0" name=""/>
        <dsp:cNvSpPr/>
      </dsp:nvSpPr>
      <dsp:spPr>
        <a:xfrm>
          <a:off x="87969" y="1055636"/>
          <a:ext cx="1701711" cy="70375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2000" b="-22000"/>
          </a:stretch>
        </a:blipFill>
        <a:ln>
          <a:noFill/>
        </a:ln>
        <a:effectLst/>
      </dsp:spPr>
      <dsp:style>
        <a:lnRef idx="0">
          <a:scrgbClr r="0" g="0" b="0"/>
        </a:lnRef>
        <a:fillRef idx="1">
          <a:scrgbClr r="0" g="0" b="0"/>
        </a:fillRef>
        <a:effectRef idx="2">
          <a:scrgbClr r="0" g="0" b="0"/>
        </a:effectRef>
        <a:fontRef idx="minor"/>
      </dsp:style>
    </dsp:sp>
    <dsp:sp modelId="{3FDDD17E-49DB-4E89-A36D-974542D7F421}">
      <dsp:nvSpPr>
        <dsp:cNvPr id="0" name=""/>
        <dsp:cNvSpPr/>
      </dsp:nvSpPr>
      <dsp:spPr>
        <a:xfrm>
          <a:off x="0" y="1935334"/>
          <a:ext cx="8508558" cy="8796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smtClean="0">
              <a:latin typeface="Times New Roman" panose="02020603050405020304" pitchFamily="18" charset="0"/>
              <a:ea typeface="+mn-ea"/>
              <a:cs typeface="Times New Roman" panose="02020603050405020304" pitchFamily="18" charset="0"/>
            </a:rPr>
            <a:t>Elaboración de Estudios y Proyectos</a:t>
          </a:r>
          <a:endParaRPr lang="es-MX" sz="2000" kern="1200" dirty="0">
            <a:latin typeface="Times New Roman" panose="02020603050405020304" pitchFamily="18" charset="0"/>
            <a:ea typeface="+mn-ea"/>
            <a:cs typeface="Times New Roman" panose="02020603050405020304" pitchFamily="18" charset="0"/>
          </a:endParaRPr>
        </a:p>
      </dsp:txBody>
      <dsp:txXfrm>
        <a:off x="1789681" y="1935334"/>
        <a:ext cx="6718876" cy="879697"/>
      </dsp:txXfrm>
    </dsp:sp>
    <dsp:sp modelId="{8F41FAC7-561B-4852-979B-FEE0AA828065}">
      <dsp:nvSpPr>
        <dsp:cNvPr id="0" name=""/>
        <dsp:cNvSpPr/>
      </dsp:nvSpPr>
      <dsp:spPr>
        <a:xfrm>
          <a:off x="87969" y="2023303"/>
          <a:ext cx="1701711" cy="70375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a:ln>
          <a:noFill/>
        </a:ln>
        <a:effectLst/>
      </dsp:spPr>
      <dsp:style>
        <a:lnRef idx="0">
          <a:scrgbClr r="0" g="0" b="0"/>
        </a:lnRef>
        <a:fillRef idx="1">
          <a:scrgbClr r="0" g="0" b="0"/>
        </a:fillRef>
        <a:effectRef idx="2">
          <a:scrgbClr r="0" g="0" b="0"/>
        </a:effectRef>
        <a:fontRef idx="minor"/>
      </dsp:style>
    </dsp:sp>
    <dsp:sp modelId="{01B5E6EC-405A-4530-963C-AACBB9BCE0DC}">
      <dsp:nvSpPr>
        <dsp:cNvPr id="0" name=""/>
        <dsp:cNvSpPr/>
      </dsp:nvSpPr>
      <dsp:spPr>
        <a:xfrm>
          <a:off x="0" y="2903001"/>
          <a:ext cx="8508558" cy="87969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smtClean="0">
              <a:latin typeface="Times New Roman" panose="02020603050405020304" pitchFamily="18" charset="0"/>
              <a:ea typeface="+mn-ea"/>
              <a:cs typeface="Times New Roman" panose="02020603050405020304" pitchFamily="18" charset="0"/>
            </a:rPr>
            <a:t>Construcción, Rehabilitación y Conservación de la Infraestructura Hidráulica del Subsector, incluyendo las </a:t>
          </a:r>
          <a:r>
            <a:rPr lang="es-ES" sz="1800" kern="1200" smtClean="0">
              <a:latin typeface="Times New Roman" panose="02020603050405020304" pitchFamily="18" charset="0"/>
              <a:ea typeface="+mn-ea"/>
              <a:cs typeface="Times New Roman" panose="02020603050405020304" pitchFamily="18" charset="0"/>
            </a:rPr>
            <a:t>requeridas para el desalojo de las aguas pluviales de las zonas urbanas</a:t>
          </a:r>
          <a:endParaRPr lang="es-MX" sz="1800" kern="1200" dirty="0">
            <a:latin typeface="Times New Roman" panose="02020603050405020304" pitchFamily="18" charset="0"/>
            <a:ea typeface="+mn-ea"/>
            <a:cs typeface="Times New Roman" panose="02020603050405020304" pitchFamily="18" charset="0"/>
          </a:endParaRPr>
        </a:p>
      </dsp:txBody>
      <dsp:txXfrm>
        <a:off x="1789681" y="2903001"/>
        <a:ext cx="6718876" cy="879697"/>
      </dsp:txXfrm>
    </dsp:sp>
    <dsp:sp modelId="{5E7F9B9D-ADD2-4ABD-9E6B-B3854A5C2F69}">
      <dsp:nvSpPr>
        <dsp:cNvPr id="0" name=""/>
        <dsp:cNvSpPr/>
      </dsp:nvSpPr>
      <dsp:spPr>
        <a:xfrm>
          <a:off x="87969" y="2990970"/>
          <a:ext cx="1701711" cy="70375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1000" b="-5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4002-7C3E-4D8E-A044-403031D0E905}">
      <dsp:nvSpPr>
        <dsp:cNvPr id="0" name=""/>
        <dsp:cNvSpPr/>
      </dsp:nvSpPr>
      <dsp:spPr>
        <a:xfrm>
          <a:off x="160040" y="474132"/>
          <a:ext cx="3787980" cy="118374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28575"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1789"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Arial" panose="020B0604020202020204" pitchFamily="34" charset="0"/>
              <a:ea typeface="+mn-ea"/>
              <a:cs typeface="Arial" panose="020B0604020202020204" pitchFamily="34" charset="0"/>
            </a:rPr>
            <a:t>INFRAESTRUCTURA</a:t>
          </a:r>
          <a:endParaRPr lang="es-MX" sz="2000" b="1" kern="1200" dirty="0">
            <a:solidFill>
              <a:schemeClr val="bg1"/>
            </a:solidFill>
            <a:latin typeface="Arial" panose="020B0604020202020204" pitchFamily="34" charset="0"/>
            <a:ea typeface="+mn-ea"/>
            <a:cs typeface="Arial" panose="020B0604020202020204" pitchFamily="34" charset="0"/>
          </a:endParaRPr>
        </a:p>
      </dsp:txBody>
      <dsp:txXfrm>
        <a:off x="160040" y="474132"/>
        <a:ext cx="3787980" cy="1183744"/>
      </dsp:txXfrm>
    </dsp:sp>
    <dsp:sp modelId="{2B37C5D5-22AE-4C22-96F3-13DA0AFBD862}">
      <dsp:nvSpPr>
        <dsp:cNvPr id="0" name=""/>
        <dsp:cNvSpPr/>
      </dsp:nvSpPr>
      <dsp:spPr>
        <a:xfrm>
          <a:off x="2207" y="303146"/>
          <a:ext cx="828620" cy="12429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1000" r="-51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587C8CB5-C25F-45B5-811E-D794C3255EF7}">
      <dsp:nvSpPr>
        <dsp:cNvPr id="0" name=""/>
        <dsp:cNvSpPr/>
      </dsp:nvSpPr>
      <dsp:spPr>
        <a:xfrm>
          <a:off x="4274707" y="474132"/>
          <a:ext cx="3787980" cy="1183744"/>
        </a:xfrm>
        <a:prstGeom prst="rect">
          <a:avLst/>
        </a:prstGeom>
        <a:gradFill rotWithShape="0">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ln w="28575"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1789"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Arial" panose="020B0604020202020204" pitchFamily="34" charset="0"/>
              <a:ea typeface="+mn-ea"/>
              <a:cs typeface="Arial" panose="020B0604020202020204" pitchFamily="34" charset="0"/>
            </a:rPr>
            <a:t>ATENCIÓN SOCIAL Y PARTICIPACIÓN COMUNITARIA</a:t>
          </a:r>
          <a:endParaRPr lang="es-MX" sz="2000" b="1" kern="1200" dirty="0">
            <a:solidFill>
              <a:schemeClr val="bg1"/>
            </a:solidFill>
            <a:latin typeface="Arial" panose="020B0604020202020204" pitchFamily="34" charset="0"/>
            <a:ea typeface="+mn-ea"/>
            <a:cs typeface="Arial" panose="020B0604020202020204" pitchFamily="34" charset="0"/>
          </a:endParaRPr>
        </a:p>
      </dsp:txBody>
      <dsp:txXfrm>
        <a:off x="4274707" y="474132"/>
        <a:ext cx="3787980" cy="1183744"/>
      </dsp:txXfrm>
    </dsp:sp>
    <dsp:sp modelId="{A978BE23-D9F7-4E47-8040-60A030705A4D}">
      <dsp:nvSpPr>
        <dsp:cNvPr id="0" name=""/>
        <dsp:cNvSpPr/>
      </dsp:nvSpPr>
      <dsp:spPr>
        <a:xfrm>
          <a:off x="4116874" y="303146"/>
          <a:ext cx="828620" cy="12429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DFF415D8-050F-43AC-926F-FB7E27B369CB}">
      <dsp:nvSpPr>
        <dsp:cNvPr id="0" name=""/>
        <dsp:cNvSpPr/>
      </dsp:nvSpPr>
      <dsp:spPr>
        <a:xfrm>
          <a:off x="2217373" y="1964334"/>
          <a:ext cx="3787980" cy="1183744"/>
        </a:xfrm>
        <a:prstGeom prst="rect">
          <a:avLst/>
        </a:prstGeom>
        <a:gradFill rotWithShape="0">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ln w="28575"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01789"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latin typeface="Arial" panose="020B0604020202020204" pitchFamily="34" charset="0"/>
              <a:ea typeface="+mn-ea"/>
              <a:cs typeface="Arial" panose="020B0604020202020204" pitchFamily="34" charset="0"/>
            </a:rPr>
            <a:t>DESARROLLO INSTITUCIONAL</a:t>
          </a:r>
          <a:endParaRPr lang="es-MX" sz="2000" b="1" kern="1200" dirty="0">
            <a:solidFill>
              <a:schemeClr val="bg1"/>
            </a:solidFill>
            <a:latin typeface="Arial" panose="020B0604020202020204" pitchFamily="34" charset="0"/>
            <a:ea typeface="+mn-ea"/>
            <a:cs typeface="Arial" panose="020B0604020202020204" pitchFamily="34" charset="0"/>
          </a:endParaRPr>
        </a:p>
      </dsp:txBody>
      <dsp:txXfrm>
        <a:off x="2217373" y="1964334"/>
        <a:ext cx="3787980" cy="1183744"/>
      </dsp:txXfrm>
    </dsp:sp>
    <dsp:sp modelId="{856BF50B-7C96-438B-B85A-8D29A55065FC}">
      <dsp:nvSpPr>
        <dsp:cNvPr id="0" name=""/>
        <dsp:cNvSpPr/>
      </dsp:nvSpPr>
      <dsp:spPr>
        <a:xfrm>
          <a:off x="2059541" y="1793348"/>
          <a:ext cx="828620" cy="12429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ADC2B-ACD9-44BE-BD93-EA883B9B7F77}">
      <dsp:nvSpPr>
        <dsp:cNvPr id="0" name=""/>
        <dsp:cNvSpPr/>
      </dsp:nvSpPr>
      <dsp:spPr>
        <a:xfrm>
          <a:off x="0" y="19405"/>
          <a:ext cx="10013002" cy="767520"/>
        </a:xfrm>
        <a:prstGeom prst="round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1" kern="1200" dirty="0" smtClean="0">
              <a:latin typeface="Arial" panose="020B0604020202020204" pitchFamily="34" charset="0"/>
              <a:ea typeface="+mn-ea"/>
              <a:cs typeface="Arial" panose="020B0604020202020204" pitchFamily="34" charset="0"/>
            </a:rPr>
            <a:t>Solicitud de la obra presentada por la localidad.</a:t>
          </a:r>
          <a:endParaRPr lang="es-MX" sz="1800" b="1" kern="1200" dirty="0">
            <a:latin typeface="Arial" panose="020B0604020202020204" pitchFamily="34" charset="0"/>
            <a:ea typeface="+mn-ea"/>
            <a:cs typeface="Arial" panose="020B0604020202020204" pitchFamily="34" charset="0"/>
          </a:endParaRPr>
        </a:p>
      </dsp:txBody>
      <dsp:txXfrm>
        <a:off x="37467" y="56872"/>
        <a:ext cx="9938068" cy="692586"/>
      </dsp:txXfrm>
    </dsp:sp>
    <dsp:sp modelId="{3B220B29-323B-4C25-BC83-DBBD28620176}">
      <dsp:nvSpPr>
        <dsp:cNvPr id="0" name=""/>
        <dsp:cNvSpPr/>
      </dsp:nvSpPr>
      <dsp:spPr>
        <a:xfrm>
          <a:off x="0" y="905005"/>
          <a:ext cx="10013002" cy="767520"/>
        </a:xfrm>
        <a:prstGeom prst="roundRect">
          <a:avLst/>
        </a:prstGeom>
        <a:solidFill>
          <a:schemeClr val="accent4">
            <a:shade val="50000"/>
            <a:hueOff val="-297102"/>
            <a:satOff val="0"/>
            <a:lumOff val="24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1" kern="1200" dirty="0" smtClean="0">
              <a:solidFill>
                <a:schemeClr val="accent4">
                  <a:lumMod val="50000"/>
                </a:schemeClr>
              </a:solidFill>
              <a:latin typeface="Arial" panose="020B0604020202020204" pitchFamily="34" charset="0"/>
              <a:cs typeface="Arial" panose="020B0604020202020204" pitchFamily="34" charset="0"/>
            </a:rPr>
            <a:t>Compromiso por escrito de la localidad, municipio u organismo operador para aportar los recursos necesarios para la operación y el mantenimiento de los sistemas.</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sp:txBody>
      <dsp:txXfrm>
        <a:off x="37467" y="942472"/>
        <a:ext cx="9938068" cy="692586"/>
      </dsp:txXfrm>
    </dsp:sp>
    <dsp:sp modelId="{529808A8-700A-4A5F-B3A4-D5C8CDE552D4}">
      <dsp:nvSpPr>
        <dsp:cNvPr id="0" name=""/>
        <dsp:cNvSpPr/>
      </dsp:nvSpPr>
      <dsp:spPr>
        <a:xfrm>
          <a:off x="0" y="1790605"/>
          <a:ext cx="10013002" cy="767520"/>
        </a:xfrm>
        <a:prstGeom prst="roundRect">
          <a:avLst/>
        </a:prstGeom>
        <a:solidFill>
          <a:schemeClr val="accent4">
            <a:shade val="50000"/>
            <a:hueOff val="-594204"/>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b="1" kern="1200" dirty="0" smtClean="0">
              <a:solidFill>
                <a:schemeClr val="accent4">
                  <a:lumMod val="50000"/>
                </a:schemeClr>
              </a:solidFill>
              <a:latin typeface="Arial" panose="020B0604020202020204" pitchFamily="34" charset="0"/>
              <a:ea typeface="+mn-ea"/>
              <a:cs typeface="Arial" panose="020B0604020202020204" pitchFamily="34" charset="0"/>
            </a:rPr>
            <a:t>Compromiso de los futuros beneficiarios para el pago de las cuotas que se establezcan.</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sp:txBody>
      <dsp:txXfrm>
        <a:off x="37467" y="1828072"/>
        <a:ext cx="9938068" cy="692586"/>
      </dsp:txXfrm>
    </dsp:sp>
    <dsp:sp modelId="{481AFD50-84EA-404A-861A-D379840D49D7}">
      <dsp:nvSpPr>
        <dsp:cNvPr id="0" name=""/>
        <dsp:cNvSpPr/>
      </dsp:nvSpPr>
      <dsp:spPr>
        <a:xfrm>
          <a:off x="0" y="2676205"/>
          <a:ext cx="10013002" cy="767520"/>
        </a:xfrm>
        <a:prstGeom prst="roundRect">
          <a:avLst/>
        </a:prstGeom>
        <a:solidFill>
          <a:schemeClr val="accent4">
            <a:shade val="50000"/>
            <a:hueOff val="-297102"/>
            <a:satOff val="0"/>
            <a:lumOff val="24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MX" sz="1800" b="1" kern="1200" noProof="0" dirty="0" smtClean="0">
              <a:solidFill>
                <a:schemeClr val="accent4">
                  <a:lumMod val="50000"/>
                </a:schemeClr>
              </a:solidFill>
              <a:latin typeface="Arial" panose="020B0604020202020204" pitchFamily="34" charset="0"/>
              <a:ea typeface="+mn-ea"/>
              <a:cs typeface="Arial" panose="020B0604020202020204" pitchFamily="34" charset="0"/>
            </a:rPr>
            <a:t>Los costos per-cápita por habitante beneficiado serán hasta de $9,100.00 en el momento en que se formalice el programa.</a:t>
          </a:r>
          <a:endParaRPr lang="es-MX" sz="1800" b="1" kern="1200" dirty="0">
            <a:solidFill>
              <a:schemeClr val="accent4">
                <a:lumMod val="50000"/>
              </a:schemeClr>
            </a:solidFill>
            <a:latin typeface="Arial" panose="020B0604020202020204" pitchFamily="34" charset="0"/>
            <a:ea typeface="+mn-ea"/>
            <a:cs typeface="Arial" panose="020B0604020202020204" pitchFamily="34" charset="0"/>
          </a:endParaRPr>
        </a:p>
      </dsp:txBody>
      <dsp:txXfrm>
        <a:off x="37467" y="2713672"/>
        <a:ext cx="993806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F6B57-92F0-45B1-A9CA-45500BCFC865}">
      <dsp:nvSpPr>
        <dsp:cNvPr id="0" name=""/>
        <dsp:cNvSpPr/>
      </dsp:nvSpPr>
      <dsp:spPr>
        <a:xfrm>
          <a:off x="0" y="7626"/>
          <a:ext cx="9029700" cy="9921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b="1" i="0" kern="1200" dirty="0" smtClean="0">
              <a:latin typeface="Arial" panose="020B0604020202020204" pitchFamily="34" charset="0"/>
              <a:ea typeface="+mn-ea"/>
              <a:cs typeface="Arial" panose="020B0604020202020204" pitchFamily="34" charset="0"/>
            </a:rPr>
            <a:t>Que el municipio u organismo operador presente propuesta de inversiones para el tratamiento de las aguas residuales.</a:t>
          </a:r>
          <a:endParaRPr lang="es-MX" sz="2000" b="1" i="0" kern="1200" dirty="0">
            <a:latin typeface="Arial" panose="020B0604020202020204" pitchFamily="34" charset="0"/>
            <a:ea typeface="+mn-ea"/>
            <a:cs typeface="Arial" panose="020B0604020202020204" pitchFamily="34" charset="0"/>
          </a:endParaRPr>
        </a:p>
      </dsp:txBody>
      <dsp:txXfrm>
        <a:off x="48433" y="56059"/>
        <a:ext cx="8932834" cy="895294"/>
      </dsp:txXfrm>
    </dsp:sp>
    <dsp:sp modelId="{09CC6AFD-BF3B-4C81-82F6-2863AA42B181}">
      <dsp:nvSpPr>
        <dsp:cNvPr id="0" name=""/>
        <dsp:cNvSpPr/>
      </dsp:nvSpPr>
      <dsp:spPr>
        <a:xfrm>
          <a:off x="0" y="1152427"/>
          <a:ext cx="9029700" cy="9921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b="1" i="0" kern="1200" dirty="0" smtClean="0">
              <a:latin typeface="Arial" panose="020B0604020202020204" pitchFamily="34" charset="0"/>
              <a:ea typeface="+mn-ea"/>
              <a:cs typeface="Arial" panose="020B0604020202020204" pitchFamily="34" charset="0"/>
            </a:rPr>
            <a:t>Que cuente con estudios de ingeniería básica y/o proyectos dictaminados favorablemente por la CONAGUA.</a:t>
          </a:r>
          <a:endParaRPr lang="es-MX" sz="2000" b="1" i="0" kern="1200" dirty="0">
            <a:latin typeface="Arial" panose="020B0604020202020204" pitchFamily="34" charset="0"/>
            <a:ea typeface="+mn-ea"/>
            <a:cs typeface="Arial" panose="020B0604020202020204" pitchFamily="34" charset="0"/>
          </a:endParaRPr>
        </a:p>
      </dsp:txBody>
      <dsp:txXfrm>
        <a:off x="48433" y="1200860"/>
        <a:ext cx="8932834" cy="895294"/>
      </dsp:txXfrm>
    </dsp:sp>
    <dsp:sp modelId="{BAE3A5E8-0985-40B4-B78B-2D4938C00DD0}">
      <dsp:nvSpPr>
        <dsp:cNvPr id="0" name=""/>
        <dsp:cNvSpPr/>
      </dsp:nvSpPr>
      <dsp:spPr>
        <a:xfrm>
          <a:off x="0" y="2297227"/>
          <a:ext cx="9029700" cy="9921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b="1" i="0" kern="1200" dirty="0" smtClean="0">
              <a:latin typeface="Arial" panose="020B0604020202020204" pitchFamily="34" charset="0"/>
              <a:ea typeface="+mn-ea"/>
              <a:cs typeface="Arial" panose="020B0604020202020204" pitchFamily="34" charset="0"/>
            </a:rPr>
            <a:t>Contar con la posesión legal del terreno en el que se realizarán las obras y los respectivos permisos para su ejecución.</a:t>
          </a:r>
          <a:endParaRPr lang="es-MX" sz="2000" b="1" i="0" kern="1200" dirty="0">
            <a:latin typeface="Arial" panose="020B0604020202020204" pitchFamily="34" charset="0"/>
            <a:ea typeface="+mn-ea"/>
            <a:cs typeface="Arial" panose="020B0604020202020204" pitchFamily="34" charset="0"/>
          </a:endParaRPr>
        </a:p>
      </dsp:txBody>
      <dsp:txXfrm>
        <a:off x="48433" y="2345660"/>
        <a:ext cx="8932834"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87DC0-F79D-46D4-B87E-7534F50CE627}">
      <dsp:nvSpPr>
        <dsp:cNvPr id="0" name=""/>
        <dsp:cNvSpPr/>
      </dsp:nvSpPr>
      <dsp:spPr>
        <a:xfrm>
          <a:off x="-4382029" y="-672131"/>
          <a:ext cx="5220611" cy="5220611"/>
        </a:xfrm>
        <a:prstGeom prst="blockArc">
          <a:avLst>
            <a:gd name="adj1" fmla="val 18900000"/>
            <a:gd name="adj2" fmla="val 2700000"/>
            <a:gd name="adj3" fmla="val 414"/>
          </a:avLst>
        </a:prstGeom>
        <a:noFill/>
        <a:ln w="12700" cap="flat" cmpd="sng" algn="ctr">
          <a:solidFill>
            <a:schemeClr val="accent6">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34C9531-BCA3-485D-97CA-D7FB73333AA3}">
      <dsp:nvSpPr>
        <dsp:cNvPr id="0" name=""/>
        <dsp:cNvSpPr/>
      </dsp:nvSpPr>
      <dsp:spPr>
        <a:xfrm>
          <a:off x="439298" y="298013"/>
          <a:ext cx="8659373" cy="596337"/>
        </a:xfrm>
        <a:prstGeom prst="rect">
          <a:avLst/>
        </a:prstGeom>
        <a:solidFill>
          <a:schemeClr val="accent6">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3343" tIns="50800" rIns="50800" bIns="50800" numCol="1" spcCol="1270" anchor="ctr" anchorCtr="0">
          <a:noAutofit/>
        </a:bodyPr>
        <a:lstStyle/>
        <a:p>
          <a:pPr lvl="0" algn="just" defTabSz="889000">
            <a:lnSpc>
              <a:spcPct val="90000"/>
            </a:lnSpc>
            <a:spcBef>
              <a:spcPct val="0"/>
            </a:spcBef>
            <a:spcAft>
              <a:spcPct val="35000"/>
            </a:spcAft>
          </a:pPr>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Solicitud del apoyo y programa para la operación y mantenimiento en plantas de tratamiento de las aguas residuales a las Direcciones de la CONAGUA.</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sp:txBody>
      <dsp:txXfrm>
        <a:off x="439298" y="298013"/>
        <a:ext cx="8659373" cy="596337"/>
      </dsp:txXfrm>
    </dsp:sp>
    <dsp:sp modelId="{1FB77DF3-8FE7-481A-8E3B-B64B67A362A5}">
      <dsp:nvSpPr>
        <dsp:cNvPr id="0" name=""/>
        <dsp:cNvSpPr/>
      </dsp:nvSpPr>
      <dsp:spPr>
        <a:xfrm>
          <a:off x="66587" y="223471"/>
          <a:ext cx="745421" cy="745421"/>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9382110-15AC-4D4E-92B2-DC5A3FDA79EF}">
      <dsp:nvSpPr>
        <dsp:cNvPr id="0" name=""/>
        <dsp:cNvSpPr/>
      </dsp:nvSpPr>
      <dsp:spPr>
        <a:xfrm>
          <a:off x="781192" y="1192674"/>
          <a:ext cx="8317479" cy="596337"/>
        </a:xfrm>
        <a:prstGeom prst="rect">
          <a:avLst/>
        </a:prstGeom>
        <a:solidFill>
          <a:schemeClr val="accent6">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3343" tIns="50800" rIns="50800" bIns="50800" numCol="1" spcCol="1270" anchor="ctr" anchorCtr="0">
          <a:noAutofit/>
        </a:bodyPr>
        <a:lstStyle/>
        <a:p>
          <a:pPr lvl="0" algn="just" defTabSz="889000">
            <a:lnSpc>
              <a:spcPct val="90000"/>
            </a:lnSpc>
            <a:spcBef>
              <a:spcPct val="0"/>
            </a:spcBef>
            <a:spcAft>
              <a:spcPct val="35000"/>
            </a:spcAft>
          </a:pPr>
          <a:r>
            <a:rPr lang="es-ES"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Formalizar un Programa de Acciones con las Direcciones de la CONAGUA preferentemente el 15 de febrero del ejercicio fiscal correspondiente.</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sp:txBody>
      <dsp:txXfrm>
        <a:off x="781192" y="1192674"/>
        <a:ext cx="8317479" cy="596337"/>
      </dsp:txXfrm>
    </dsp:sp>
    <dsp:sp modelId="{7BD5BECD-F7E6-4834-97BE-F90E53F953D0}">
      <dsp:nvSpPr>
        <dsp:cNvPr id="0" name=""/>
        <dsp:cNvSpPr/>
      </dsp:nvSpPr>
      <dsp:spPr>
        <a:xfrm>
          <a:off x="408481" y="1118132"/>
          <a:ext cx="745421" cy="745421"/>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13333"/>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25B7B9C-CDDC-4D71-83A6-3DB44EE423D4}">
      <dsp:nvSpPr>
        <dsp:cNvPr id="0" name=""/>
        <dsp:cNvSpPr/>
      </dsp:nvSpPr>
      <dsp:spPr>
        <a:xfrm>
          <a:off x="833414" y="2069893"/>
          <a:ext cx="8317479" cy="596337"/>
        </a:xfrm>
        <a:prstGeom prst="rect">
          <a:avLst/>
        </a:prstGeom>
        <a:solidFill>
          <a:schemeClr val="accent6">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3343" tIns="50800" rIns="50800" bIns="50800" numCol="1" spcCol="1270" anchor="ctr" anchorCtr="0">
          <a:noAutofit/>
        </a:bodyPr>
        <a:lstStyle/>
        <a:p>
          <a:pPr lvl="0" algn="just" defTabSz="889000">
            <a:lnSpc>
              <a:spcPct val="90000"/>
            </a:lnSpc>
            <a:spcBef>
              <a:spcPct val="0"/>
            </a:spcBef>
            <a:spcAft>
              <a:spcPct val="35000"/>
            </a:spcAft>
          </a:pPr>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Presentar permiso de descarga o </a:t>
          </a:r>
          <a:r>
            <a:rPr lang="es-ES"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comprobante de solicitud de permiso de descarga</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sp:txBody>
      <dsp:txXfrm>
        <a:off x="833414" y="2069893"/>
        <a:ext cx="8317479" cy="596337"/>
      </dsp:txXfrm>
    </dsp:sp>
    <dsp:sp modelId="{5348AC9A-056F-4C64-9EB6-96BEF563E1D2}">
      <dsp:nvSpPr>
        <dsp:cNvPr id="0" name=""/>
        <dsp:cNvSpPr/>
      </dsp:nvSpPr>
      <dsp:spPr>
        <a:xfrm>
          <a:off x="408481" y="2012793"/>
          <a:ext cx="745421" cy="745421"/>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26667"/>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CBF8ABD-7A7C-4896-8E22-4A193ACDDF28}">
      <dsp:nvSpPr>
        <dsp:cNvPr id="0" name=""/>
        <dsp:cNvSpPr/>
      </dsp:nvSpPr>
      <dsp:spPr>
        <a:xfrm>
          <a:off x="439298" y="2981996"/>
          <a:ext cx="8659373" cy="596337"/>
        </a:xfrm>
        <a:prstGeom prst="rect">
          <a:avLst/>
        </a:prstGeom>
        <a:solidFill>
          <a:schemeClr val="accent6">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3343" tIns="50800" rIns="50800" bIns="50800" numCol="1" spcCol="1270" anchor="ctr" anchorCtr="0">
          <a:noAutofit/>
        </a:bodyPr>
        <a:lstStyle/>
        <a:p>
          <a:pPr lvl="0" algn="just" defTabSz="889000">
            <a:lnSpc>
              <a:spcPct val="90000"/>
            </a:lnSpc>
            <a:spcBef>
              <a:spcPct val="0"/>
            </a:spcBef>
            <a:spcAft>
              <a:spcPct val="35000"/>
            </a:spcAft>
          </a:pPr>
          <a:r>
            <a:rPr lang="es-MX" sz="2000" b="0" kern="1200" dirty="0" smtClean="0">
              <a:solidFill>
                <a:schemeClr val="accent6">
                  <a:lumMod val="50000"/>
                </a:schemeClr>
              </a:solidFill>
              <a:latin typeface="Times New Roman" panose="02020603050405020304" pitchFamily="18" charset="0"/>
              <a:ea typeface="+mn-ea"/>
              <a:cs typeface="Times New Roman" panose="02020603050405020304" pitchFamily="18" charset="0"/>
            </a:rPr>
            <a:t>La planta de tratamiento deberá contar con medidor de gasto con totalizador en la entrada y salida o el compromiso de adquirirlo. </a:t>
          </a:r>
          <a:endParaRPr lang="es-MX" sz="2000" b="0" kern="1200" dirty="0">
            <a:solidFill>
              <a:schemeClr val="accent6">
                <a:lumMod val="50000"/>
              </a:schemeClr>
            </a:solidFill>
            <a:latin typeface="Times New Roman" panose="02020603050405020304" pitchFamily="18" charset="0"/>
            <a:ea typeface="+mn-ea"/>
            <a:cs typeface="Times New Roman" panose="02020603050405020304" pitchFamily="18" charset="0"/>
          </a:endParaRPr>
        </a:p>
      </dsp:txBody>
      <dsp:txXfrm>
        <a:off x="439298" y="2981996"/>
        <a:ext cx="8659373" cy="596337"/>
      </dsp:txXfrm>
    </dsp:sp>
    <dsp:sp modelId="{C4E440A3-B539-4177-8B64-EEF4B63288E2}">
      <dsp:nvSpPr>
        <dsp:cNvPr id="0" name=""/>
        <dsp:cNvSpPr/>
      </dsp:nvSpPr>
      <dsp:spPr>
        <a:xfrm>
          <a:off x="66587" y="2907454"/>
          <a:ext cx="745421" cy="745421"/>
        </a:xfrm>
        <a:prstGeom prst="ellipse">
          <a:avLst/>
        </a:prstGeom>
        <a:solidFill>
          <a:schemeClr val="lt1">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2A14-22E3-46EF-8939-33EC19B115E3}">
      <dsp:nvSpPr>
        <dsp:cNvPr id="0" name=""/>
        <dsp:cNvSpPr/>
      </dsp:nvSpPr>
      <dsp:spPr>
        <a:xfrm rot="5400000">
          <a:off x="-199456" y="274868"/>
          <a:ext cx="1329708" cy="9307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Febrero</a:t>
          </a:r>
          <a:endParaRPr lang="es-MX" sz="2000" b="0" kern="1200" dirty="0">
            <a:latin typeface="Arial" panose="020B0604020202020204" pitchFamily="34" charset="0"/>
            <a:cs typeface="Arial" panose="020B0604020202020204" pitchFamily="34" charset="0"/>
          </a:endParaRPr>
        </a:p>
      </dsp:txBody>
      <dsp:txXfrm rot="-5400000">
        <a:off x="1" y="540810"/>
        <a:ext cx="930795" cy="398913"/>
      </dsp:txXfrm>
    </dsp:sp>
    <dsp:sp modelId="{D0A8B5A5-43AC-4169-9F43-33920D2E4557}">
      <dsp:nvSpPr>
        <dsp:cNvPr id="0" name=""/>
        <dsp:cNvSpPr/>
      </dsp:nvSpPr>
      <dsp:spPr>
        <a:xfrm rot="5400000">
          <a:off x="5106892" y="-4100684"/>
          <a:ext cx="864310" cy="92165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Inicio de Recepción de Solicitudes.</a:t>
          </a:r>
          <a:endParaRPr lang="es-MX" sz="2800" b="1" kern="1200" dirty="0">
            <a:latin typeface="Arial" panose="020B0604020202020204" pitchFamily="34" charset="0"/>
            <a:cs typeface="Arial" panose="020B0604020202020204" pitchFamily="34" charset="0"/>
          </a:endParaRPr>
        </a:p>
      </dsp:txBody>
      <dsp:txXfrm rot="-5400000">
        <a:off x="930795" y="117605"/>
        <a:ext cx="9174312" cy="779926"/>
      </dsp:txXfrm>
    </dsp:sp>
    <dsp:sp modelId="{98CD4B07-8E68-4A6A-82B3-00E590A5CF9A}">
      <dsp:nvSpPr>
        <dsp:cNvPr id="0" name=""/>
        <dsp:cNvSpPr/>
      </dsp:nvSpPr>
      <dsp:spPr>
        <a:xfrm rot="5400000">
          <a:off x="-187881" y="1470296"/>
          <a:ext cx="1306557" cy="9307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Julio</a:t>
          </a:r>
          <a:endParaRPr lang="es-MX" sz="2000" b="0" kern="1200" dirty="0">
            <a:latin typeface="Arial" panose="020B0604020202020204" pitchFamily="34" charset="0"/>
            <a:cs typeface="Arial" panose="020B0604020202020204" pitchFamily="34" charset="0"/>
          </a:endParaRPr>
        </a:p>
      </dsp:txBody>
      <dsp:txXfrm rot="-5400000">
        <a:off x="1" y="1747813"/>
        <a:ext cx="930795" cy="375762"/>
      </dsp:txXfrm>
    </dsp:sp>
    <dsp:sp modelId="{4E93BF11-014C-40F0-AA7E-90538E4BEBA0}">
      <dsp:nvSpPr>
        <dsp:cNvPr id="0" name=""/>
        <dsp:cNvSpPr/>
      </dsp:nvSpPr>
      <dsp:spPr>
        <a:xfrm rot="5400000">
          <a:off x="5047021" y="-2905256"/>
          <a:ext cx="984051" cy="92165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Cierre de Recepción de Solicitudes.</a:t>
          </a:r>
          <a:endParaRPr lang="es-MX" sz="2800" b="1" kern="1200" dirty="0">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Haber presentado al menos 60% de los proyectos.</a:t>
          </a:r>
          <a:endParaRPr lang="es-MX" sz="2500" b="1" kern="1200" dirty="0">
            <a:latin typeface="Arial" panose="020B0604020202020204" pitchFamily="34" charset="0"/>
            <a:cs typeface="Arial" panose="020B0604020202020204" pitchFamily="34" charset="0"/>
          </a:endParaRPr>
        </a:p>
      </dsp:txBody>
      <dsp:txXfrm rot="-5400000">
        <a:off x="930795" y="1259007"/>
        <a:ext cx="9168467" cy="887977"/>
      </dsp:txXfrm>
    </dsp:sp>
    <dsp:sp modelId="{1850B25E-78F9-436B-9159-14EAF6915D84}">
      <dsp:nvSpPr>
        <dsp:cNvPr id="0" name=""/>
        <dsp:cNvSpPr/>
      </dsp:nvSpPr>
      <dsp:spPr>
        <a:xfrm rot="5400000">
          <a:off x="-199456" y="2594278"/>
          <a:ext cx="1329708" cy="9307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0" kern="1200" dirty="0" smtClean="0">
              <a:latin typeface="Arial" panose="020B0604020202020204" pitchFamily="34" charset="0"/>
              <a:cs typeface="Arial" panose="020B0604020202020204" pitchFamily="34" charset="0"/>
            </a:rPr>
            <a:t>Octubre</a:t>
          </a:r>
          <a:endParaRPr lang="es-MX" sz="2000" b="0" kern="1200" dirty="0">
            <a:latin typeface="Arial" panose="020B0604020202020204" pitchFamily="34" charset="0"/>
            <a:cs typeface="Arial" panose="020B0604020202020204" pitchFamily="34" charset="0"/>
          </a:endParaRPr>
        </a:p>
      </dsp:txBody>
      <dsp:txXfrm rot="-5400000">
        <a:off x="1" y="2860220"/>
        <a:ext cx="930795" cy="398913"/>
      </dsp:txXfrm>
    </dsp:sp>
    <dsp:sp modelId="{65EEB7AA-E7CF-4F94-A65E-FDAE91F30D28}">
      <dsp:nvSpPr>
        <dsp:cNvPr id="0" name=""/>
        <dsp:cNvSpPr/>
      </dsp:nvSpPr>
      <dsp:spPr>
        <a:xfrm rot="5400000">
          <a:off x="5106892" y="-1781274"/>
          <a:ext cx="864310" cy="921650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Presentar los proyectos restantes.</a:t>
          </a:r>
          <a:endParaRPr lang="es-MX" sz="2400" b="1" kern="1200" dirty="0">
            <a:latin typeface="Arial" panose="020B0604020202020204" pitchFamily="34" charset="0"/>
            <a:cs typeface="Arial" panose="020B0604020202020204" pitchFamily="34" charset="0"/>
          </a:endParaRPr>
        </a:p>
      </dsp:txBody>
      <dsp:txXfrm rot="-5400000">
        <a:off x="930795" y="2437015"/>
        <a:ext cx="9174312" cy="779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52A14-22E3-46EF-8939-33EC19B115E3}">
      <dsp:nvSpPr>
        <dsp:cNvPr id="0" name=""/>
        <dsp:cNvSpPr/>
      </dsp:nvSpPr>
      <dsp:spPr>
        <a:xfrm rot="5400000">
          <a:off x="-214410" y="217465"/>
          <a:ext cx="1429401" cy="10005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MX" sz="1400" b="1"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MX" sz="1400" b="1" kern="1200" dirty="0" smtClean="0">
              <a:latin typeface="Arial" panose="020B0604020202020204" pitchFamily="34" charset="0"/>
              <a:cs typeface="Arial" panose="020B0604020202020204" pitchFamily="34" charset="0"/>
            </a:rPr>
            <a:t>15</a:t>
          </a:r>
        </a:p>
        <a:p>
          <a:pPr lvl="0" algn="ctr" defTabSz="6223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Febrero</a:t>
          </a:r>
        </a:p>
      </dsp:txBody>
      <dsp:txXfrm rot="-5400000">
        <a:off x="1" y="503344"/>
        <a:ext cx="1000580" cy="428821"/>
      </dsp:txXfrm>
    </dsp:sp>
    <dsp:sp modelId="{D0A8B5A5-43AC-4169-9F43-33920D2E4557}">
      <dsp:nvSpPr>
        <dsp:cNvPr id="0" name=""/>
        <dsp:cNvSpPr/>
      </dsp:nvSpPr>
      <dsp:spPr>
        <a:xfrm rot="5400000">
          <a:off x="5121840" y="-4118204"/>
          <a:ext cx="929599" cy="91721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Formalización de Anexos </a:t>
          </a:r>
          <a:endParaRPr lang="es-MX" sz="2800" b="1" kern="1200" dirty="0">
            <a:latin typeface="Arial" panose="020B0604020202020204" pitchFamily="34" charset="0"/>
            <a:cs typeface="Arial" panose="020B0604020202020204" pitchFamily="34" charset="0"/>
          </a:endParaRPr>
        </a:p>
      </dsp:txBody>
      <dsp:txXfrm rot="-5400000">
        <a:off x="1000581" y="48434"/>
        <a:ext cx="9126740" cy="838841"/>
      </dsp:txXfrm>
    </dsp:sp>
    <dsp:sp modelId="{98CD4B07-8E68-4A6A-82B3-00E590A5CF9A}">
      <dsp:nvSpPr>
        <dsp:cNvPr id="0" name=""/>
        <dsp:cNvSpPr/>
      </dsp:nvSpPr>
      <dsp:spPr>
        <a:xfrm rot="5400000">
          <a:off x="-214410" y="1450625"/>
          <a:ext cx="1429401" cy="10005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dirty="0" smtClean="0">
              <a:latin typeface="Arial" panose="020B0604020202020204" pitchFamily="34" charset="0"/>
              <a:cs typeface="Arial" panose="020B0604020202020204" pitchFamily="34" charset="0"/>
            </a:rPr>
            <a:t>Hasta</a:t>
          </a:r>
        </a:p>
        <a:p>
          <a:pPr lvl="0" algn="ctr" defTabSz="66675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 Julio</a:t>
          </a:r>
          <a:endParaRPr lang="es-MX" sz="2000" kern="1200" dirty="0">
            <a:latin typeface="Arial" panose="020B0604020202020204" pitchFamily="34" charset="0"/>
            <a:cs typeface="Arial" panose="020B0604020202020204" pitchFamily="34" charset="0"/>
          </a:endParaRPr>
        </a:p>
      </dsp:txBody>
      <dsp:txXfrm rot="-5400000">
        <a:off x="1" y="1736504"/>
        <a:ext cx="1000580" cy="428821"/>
      </dsp:txXfrm>
    </dsp:sp>
    <dsp:sp modelId="{4E93BF11-014C-40F0-AA7E-90538E4BEBA0}">
      <dsp:nvSpPr>
        <dsp:cNvPr id="0" name=""/>
        <dsp:cNvSpPr/>
      </dsp:nvSpPr>
      <dsp:spPr>
        <a:xfrm rot="5400000">
          <a:off x="5122085" y="-2885289"/>
          <a:ext cx="929110" cy="91721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Licitación y adjudicación de las acciones</a:t>
          </a:r>
          <a:endParaRPr lang="es-MX" sz="2800" b="1" kern="1200" dirty="0">
            <a:latin typeface="Arial" panose="020B0604020202020204" pitchFamily="34" charset="0"/>
            <a:cs typeface="Arial" panose="020B0604020202020204" pitchFamily="34" charset="0"/>
          </a:endParaRPr>
        </a:p>
      </dsp:txBody>
      <dsp:txXfrm rot="-5400000">
        <a:off x="1000581" y="1281570"/>
        <a:ext cx="9126764" cy="838400"/>
      </dsp:txXfrm>
    </dsp:sp>
    <dsp:sp modelId="{1850B25E-78F9-436B-9159-14EAF6915D84}">
      <dsp:nvSpPr>
        <dsp:cNvPr id="0" name=""/>
        <dsp:cNvSpPr/>
      </dsp:nvSpPr>
      <dsp:spPr>
        <a:xfrm rot="5400000">
          <a:off x="-214410" y="2683784"/>
          <a:ext cx="1429401" cy="10005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Arial" panose="020B0604020202020204" pitchFamily="34" charset="0"/>
              <a:cs typeface="Arial" panose="020B0604020202020204" pitchFamily="34" charset="0"/>
            </a:rPr>
            <a:t>Enero</a:t>
          </a:r>
          <a:r>
            <a:rPr lang="es-MX" sz="800" kern="1200" dirty="0" smtClean="0">
              <a:latin typeface="Arial" panose="020B0604020202020204" pitchFamily="34" charset="0"/>
              <a:cs typeface="Arial" panose="020B0604020202020204" pitchFamily="34" charset="0"/>
            </a:rPr>
            <a:t> </a:t>
          </a:r>
        </a:p>
        <a:p>
          <a:pPr lvl="0" algn="ctr" defTabSz="889000">
            <a:lnSpc>
              <a:spcPct val="90000"/>
            </a:lnSpc>
            <a:spcBef>
              <a:spcPct val="0"/>
            </a:spcBef>
            <a:spcAft>
              <a:spcPct val="35000"/>
            </a:spcAft>
          </a:pPr>
          <a:r>
            <a:rPr lang="es-MX" sz="1050" kern="1200" dirty="0" smtClean="0">
              <a:latin typeface="Arial" panose="020B0604020202020204" pitchFamily="34" charset="0"/>
              <a:cs typeface="Arial" panose="020B0604020202020204" pitchFamily="34" charset="0"/>
            </a:rPr>
            <a:t>(Posterior al Ejercicio)</a:t>
          </a:r>
          <a:endParaRPr lang="es-MX" sz="1050" kern="1200" dirty="0">
            <a:latin typeface="Arial" panose="020B0604020202020204" pitchFamily="34" charset="0"/>
            <a:cs typeface="Arial" panose="020B0604020202020204" pitchFamily="34" charset="0"/>
          </a:endParaRPr>
        </a:p>
      </dsp:txBody>
      <dsp:txXfrm rot="-5400000">
        <a:off x="1" y="2969663"/>
        <a:ext cx="1000580" cy="428821"/>
      </dsp:txXfrm>
    </dsp:sp>
    <dsp:sp modelId="{65EEB7AA-E7CF-4F94-A65E-FDAE91F30D28}">
      <dsp:nvSpPr>
        <dsp:cNvPr id="0" name=""/>
        <dsp:cNvSpPr/>
      </dsp:nvSpPr>
      <dsp:spPr>
        <a:xfrm rot="5400000">
          <a:off x="5122085" y="-1652129"/>
          <a:ext cx="929110" cy="91721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b="1" kern="1200" dirty="0" smtClean="0">
              <a:latin typeface="Arial" panose="020B0604020202020204" pitchFamily="34" charset="0"/>
              <a:cs typeface="Arial" panose="020B0604020202020204" pitchFamily="34" charset="0"/>
            </a:rPr>
            <a:t>Presentar Cierre de Ejercicio.</a:t>
          </a:r>
          <a:endParaRPr lang="es-MX" sz="2400" b="1" kern="1200" dirty="0">
            <a:latin typeface="Arial" panose="020B0604020202020204" pitchFamily="34" charset="0"/>
            <a:cs typeface="Arial" panose="020B0604020202020204" pitchFamily="34" charset="0"/>
          </a:endParaRPr>
        </a:p>
      </dsp:txBody>
      <dsp:txXfrm rot="-5400000">
        <a:off x="1000581" y="2514730"/>
        <a:ext cx="9126764" cy="838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1AAE9-DBE9-4B4F-A29E-0244C20B3521}">
      <dsp:nvSpPr>
        <dsp:cNvPr id="0" name=""/>
        <dsp:cNvSpPr/>
      </dsp:nvSpPr>
      <dsp:spPr>
        <a:xfrm>
          <a:off x="634516" y="1059499"/>
          <a:ext cx="2518983" cy="220190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15 de Febrero deberán Formalizar Anexos de Ejecución y Técnicos</a:t>
          </a:r>
          <a:endParaRPr lang="es-MX" sz="1600" b="1" kern="1200" dirty="0">
            <a:latin typeface="Arial" panose="020B0604020202020204" pitchFamily="34" charset="0"/>
            <a:cs typeface="Arial" panose="020B0604020202020204" pitchFamily="34" charset="0"/>
          </a:endParaRPr>
        </a:p>
      </dsp:txBody>
      <dsp:txXfrm>
        <a:off x="1264262" y="1389785"/>
        <a:ext cx="1228004" cy="1541336"/>
      </dsp:txXfrm>
    </dsp:sp>
    <dsp:sp modelId="{99713D8F-059C-4E57-83B2-6EAD03CE3D73}">
      <dsp:nvSpPr>
        <dsp:cNvPr id="0" name=""/>
        <dsp:cNvSpPr/>
      </dsp:nvSpPr>
      <dsp:spPr>
        <a:xfrm>
          <a:off x="4770" y="1530707"/>
          <a:ext cx="1259491" cy="1259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panose="020B0604020202020204" pitchFamily="34" charset="0"/>
              <a:cs typeface="Arial" panose="020B0604020202020204" pitchFamily="34" charset="0"/>
            </a:rPr>
            <a:t>Febrero</a:t>
          </a:r>
          <a:endParaRPr lang="es-MX" sz="1900" kern="1200" dirty="0">
            <a:latin typeface="Arial" panose="020B0604020202020204" pitchFamily="34" charset="0"/>
            <a:cs typeface="Arial" panose="020B0604020202020204" pitchFamily="34" charset="0"/>
          </a:endParaRPr>
        </a:p>
      </dsp:txBody>
      <dsp:txXfrm>
        <a:off x="189218" y="1715155"/>
        <a:ext cx="890595" cy="890595"/>
      </dsp:txXfrm>
    </dsp:sp>
    <dsp:sp modelId="{50500378-484E-4751-B50E-D31EB6396A17}">
      <dsp:nvSpPr>
        <dsp:cNvPr id="0" name=""/>
        <dsp:cNvSpPr/>
      </dsp:nvSpPr>
      <dsp:spPr>
        <a:xfrm>
          <a:off x="3940681" y="1059499"/>
          <a:ext cx="2518983" cy="220190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40% de las obras convenidas en Anexos deberán estar contratadas</a:t>
          </a:r>
          <a:endParaRPr lang="es-MX" sz="1600" b="1" kern="1200" dirty="0">
            <a:latin typeface="Arial" panose="020B0604020202020204" pitchFamily="34" charset="0"/>
            <a:cs typeface="Arial" panose="020B0604020202020204" pitchFamily="34" charset="0"/>
          </a:endParaRPr>
        </a:p>
      </dsp:txBody>
      <dsp:txXfrm>
        <a:off x="4570427" y="1389785"/>
        <a:ext cx="1228004" cy="1541336"/>
      </dsp:txXfrm>
    </dsp:sp>
    <dsp:sp modelId="{0044AECD-8051-4506-8655-5B5770090B6F}">
      <dsp:nvSpPr>
        <dsp:cNvPr id="0" name=""/>
        <dsp:cNvSpPr/>
      </dsp:nvSpPr>
      <dsp:spPr>
        <a:xfrm>
          <a:off x="3310936" y="1530707"/>
          <a:ext cx="1259491" cy="1259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panose="020B0604020202020204" pitchFamily="34" charset="0"/>
              <a:cs typeface="Arial" panose="020B0604020202020204" pitchFamily="34" charset="0"/>
            </a:rPr>
            <a:t>Mayo</a:t>
          </a:r>
          <a:endParaRPr lang="es-MX" sz="1900" kern="1200" dirty="0">
            <a:latin typeface="Arial" panose="020B0604020202020204" pitchFamily="34" charset="0"/>
            <a:cs typeface="Arial" panose="020B0604020202020204" pitchFamily="34" charset="0"/>
          </a:endParaRPr>
        </a:p>
      </dsp:txBody>
      <dsp:txXfrm>
        <a:off x="3495384" y="1715155"/>
        <a:ext cx="890595" cy="890595"/>
      </dsp:txXfrm>
    </dsp:sp>
    <dsp:sp modelId="{2A496836-19FC-458D-A58C-0019F3D2ED77}">
      <dsp:nvSpPr>
        <dsp:cNvPr id="0" name=""/>
        <dsp:cNvSpPr/>
      </dsp:nvSpPr>
      <dsp:spPr>
        <a:xfrm>
          <a:off x="7246847" y="1059499"/>
          <a:ext cx="2518983" cy="220190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Arial" panose="020B0604020202020204" pitchFamily="34" charset="0"/>
              <a:cs typeface="Arial" panose="020B0604020202020204" pitchFamily="34" charset="0"/>
            </a:rPr>
            <a:t>100% de las obras se deberán estar contratadas</a:t>
          </a:r>
          <a:endParaRPr lang="es-MX" sz="1600" b="1" kern="1200" dirty="0">
            <a:latin typeface="Arial" panose="020B0604020202020204" pitchFamily="34" charset="0"/>
            <a:cs typeface="Arial" panose="020B0604020202020204" pitchFamily="34" charset="0"/>
          </a:endParaRPr>
        </a:p>
      </dsp:txBody>
      <dsp:txXfrm>
        <a:off x="7876592" y="1389785"/>
        <a:ext cx="1228004" cy="1541336"/>
      </dsp:txXfrm>
    </dsp:sp>
    <dsp:sp modelId="{FBA3B071-1414-4C61-A864-6337FB765DF2}">
      <dsp:nvSpPr>
        <dsp:cNvPr id="0" name=""/>
        <dsp:cNvSpPr/>
      </dsp:nvSpPr>
      <dsp:spPr>
        <a:xfrm>
          <a:off x="6617101" y="1530707"/>
          <a:ext cx="1259491" cy="12594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latin typeface="Arial" panose="020B0604020202020204" pitchFamily="34" charset="0"/>
              <a:cs typeface="Arial" panose="020B0604020202020204" pitchFamily="34" charset="0"/>
            </a:rPr>
            <a:t>Agosto</a:t>
          </a:r>
          <a:endParaRPr lang="es-MX" sz="1900" kern="1200" dirty="0">
            <a:latin typeface="Arial" panose="020B0604020202020204" pitchFamily="34" charset="0"/>
            <a:cs typeface="Arial" panose="020B0604020202020204" pitchFamily="34" charset="0"/>
          </a:endParaRPr>
        </a:p>
      </dsp:txBody>
      <dsp:txXfrm>
        <a:off x="6801549" y="1715155"/>
        <a:ext cx="890595" cy="89059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 dirty="0"/>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536597-0E0C-43FF-98ED-9AE7ABEEA89A}" type="datetimeFigureOut">
              <a:rPr lang="es-ES" smtClean="0"/>
              <a:t>02/03/2020</a:t>
            </a:fld>
            <a:endParaRPr lang="es-ES" dirty="0"/>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FCA9A48-5CAB-4985-94EB-DC6DF254A75F}" type="slidenum">
              <a:rPr lang="es-ES" smtClean="0"/>
              <a:t>‹Nº›</a:t>
            </a:fld>
            <a:endParaRPr lang="es-ES" dirty="0"/>
          </a:p>
        </p:txBody>
      </p:sp>
    </p:spTree>
    <p:extLst>
      <p:ext uri="{BB962C8B-B14F-4D97-AF65-F5344CB8AC3E}">
        <p14:creationId xmlns:p14="http://schemas.microsoft.com/office/powerpoint/2010/main" val="1606974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4AAB21D-9E08-42A8-A878-147D4EBD0407}" type="datetimeFigureOut">
              <a:rPr lang="es-MX" smtClean="0"/>
              <a:t>02/03/2020</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F5F6C6F-3824-4D7E-BA82-EA3636AEA816}" type="slidenum">
              <a:rPr lang="es-MX" smtClean="0"/>
              <a:t>‹Nº›</a:t>
            </a:fld>
            <a:endParaRPr lang="es-MX"/>
          </a:p>
        </p:txBody>
      </p:sp>
    </p:spTree>
    <p:extLst>
      <p:ext uri="{BB962C8B-B14F-4D97-AF65-F5344CB8AC3E}">
        <p14:creationId xmlns:p14="http://schemas.microsoft.com/office/powerpoint/2010/main" val="427864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16471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31451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417310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60640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69037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14569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68656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87151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316743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266094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86D8FE-03B7-4E92-BA37-C648FD639738}" type="datetimeFigureOut">
              <a:rPr lang="es-ES" smtClean="0"/>
              <a:t>02/03/2020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902F239-FE9D-449C-8BF1-DAB8E7D1100F}" type="slidenum">
              <a:rPr lang="es-ES" smtClean="0"/>
              <a:t>‹Nº›</a:t>
            </a:fld>
            <a:endParaRPr lang="es-ES" dirty="0"/>
          </a:p>
        </p:txBody>
      </p:sp>
    </p:spTree>
    <p:extLst>
      <p:ext uri="{BB962C8B-B14F-4D97-AF65-F5344CB8AC3E}">
        <p14:creationId xmlns:p14="http://schemas.microsoft.com/office/powerpoint/2010/main" val="282974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6D8FE-03B7-4E92-BA37-C648FD639738}" type="datetimeFigureOut">
              <a:rPr lang="es-ES" smtClean="0"/>
              <a:t>02/03/2020</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F239-FE9D-449C-8BF1-DAB8E7D1100F}" type="slidenum">
              <a:rPr lang="es-ES" smtClean="0"/>
              <a:t>‹Nº›</a:t>
            </a:fld>
            <a:endParaRPr lang="es-ES" dirty="0"/>
          </a:p>
        </p:txBody>
      </p:sp>
    </p:spTree>
    <p:extLst>
      <p:ext uri="{BB962C8B-B14F-4D97-AF65-F5344CB8AC3E}">
        <p14:creationId xmlns:p14="http://schemas.microsoft.com/office/powerpoint/2010/main" val="215589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xml"/><Relationship Id="rId1" Type="http://schemas.openxmlformats.org/officeDocument/2006/relationships/themeOverride" Target="../theme/themeOverride18.xml"/><Relationship Id="rId5" Type="http://schemas.openxmlformats.org/officeDocument/2006/relationships/image" Target="../media/image4.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pn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4.png"/><Relationship Id="rId4" Type="http://schemas.openxmlformats.org/officeDocument/2006/relationships/image" Target="../media/image33.jp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4.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21.png"/><Relationship Id="rId9" Type="http://schemas.microsoft.com/office/2007/relationships/diagramDrawing" Target="../diagrams/drawing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jpg"/><Relationship Id="rId7" Type="http://schemas.openxmlformats.org/officeDocument/2006/relationships/diagramQuickStyle" Target="../diagrams/quickStyle4.xml"/><Relationship Id="rId2" Type="http://schemas.openxmlformats.org/officeDocument/2006/relationships/slideLayout" Target="../slideLayouts/slideLayout1.xml"/><Relationship Id="rId1" Type="http://schemas.openxmlformats.org/officeDocument/2006/relationships/themeOverride" Target="../theme/themeOverride24.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png"/><Relationship Id="rId4" Type="http://schemas.openxmlformats.org/officeDocument/2006/relationships/image" Target="../media/image30.png"/><Relationship Id="rId9" Type="http://schemas.microsoft.com/office/2007/relationships/diagramDrawing" Target="../diagrams/drawing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9.jpg"/><Relationship Id="rId7" Type="http://schemas.openxmlformats.org/officeDocument/2006/relationships/diagramQuickStyle" Target="../diagrams/quickStyle5.xml"/><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4.png"/><Relationship Id="rId4" Type="http://schemas.openxmlformats.org/officeDocument/2006/relationships/image" Target="../media/image30.png"/><Relationship Id="rId9" Type="http://schemas.microsoft.com/office/2007/relationships/diagramDrawing" Target="../diagrams/drawing5.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26.xml"/><Relationship Id="rId5" Type="http://schemas.openxmlformats.org/officeDocument/2006/relationships/image" Target="../media/image4.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27.xml"/><Relationship Id="rId5" Type="http://schemas.openxmlformats.org/officeDocument/2006/relationships/image" Target="../media/image4.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jpg"/><Relationship Id="rId7" Type="http://schemas.openxmlformats.org/officeDocument/2006/relationships/diagramQuickStyle" Target="../diagrams/quickStyle6.xml"/><Relationship Id="rId2" Type="http://schemas.openxmlformats.org/officeDocument/2006/relationships/slideLayout" Target="../slideLayouts/slideLayout1.xml"/><Relationship Id="rId1" Type="http://schemas.openxmlformats.org/officeDocument/2006/relationships/themeOverride" Target="../theme/themeOverride28.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6.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jpg"/><Relationship Id="rId7" Type="http://schemas.openxmlformats.org/officeDocument/2006/relationships/diagramQuickStyle" Target="../diagrams/quickStyle7.xml"/><Relationship Id="rId2" Type="http://schemas.openxmlformats.org/officeDocument/2006/relationships/slideLayout" Target="../slideLayouts/slideLayout1.xml"/><Relationship Id="rId1" Type="http://schemas.openxmlformats.org/officeDocument/2006/relationships/themeOverride" Target="../theme/themeOverride29.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30.xml"/><Relationship Id="rId5" Type="http://schemas.openxmlformats.org/officeDocument/2006/relationships/image" Target="../media/image4.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jpg"/><Relationship Id="rId7" Type="http://schemas.openxmlformats.org/officeDocument/2006/relationships/diagramQuickStyle" Target="../diagrams/quickStyle8.xml"/><Relationship Id="rId2" Type="http://schemas.openxmlformats.org/officeDocument/2006/relationships/slideLayout" Target="../slideLayouts/slideLayout1.xml"/><Relationship Id="rId1" Type="http://schemas.openxmlformats.org/officeDocument/2006/relationships/themeOverride" Target="../theme/themeOverride31.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8.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32.xml"/><Relationship Id="rId5" Type="http://schemas.openxmlformats.org/officeDocument/2006/relationships/image" Target="../media/image4.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33.xml"/><Relationship Id="rId5" Type="http://schemas.openxmlformats.org/officeDocument/2006/relationships/image" Target="../media/image4.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34.xml"/><Relationship Id="rId5" Type="http://schemas.openxmlformats.org/officeDocument/2006/relationships/image" Target="../media/image4.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hemeOverride" Target="../theme/themeOverride35.xml"/><Relationship Id="rId5" Type="http://schemas.openxmlformats.org/officeDocument/2006/relationships/image" Target="../media/image4.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6.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6"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89" y="5955118"/>
            <a:ext cx="654072" cy="697677"/>
          </a:xfrm>
          <a:prstGeom prst="rect">
            <a:avLst/>
          </a:prstGeom>
        </p:spPr>
      </p:pic>
      <p:pic>
        <p:nvPicPr>
          <p:cNvPr id="7"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1489" y="5969266"/>
            <a:ext cx="654072" cy="697677"/>
          </a:xfrm>
          <a:prstGeom prst="rect">
            <a:avLst/>
          </a:prstGeom>
        </p:spPr>
      </p:pic>
      <p:sp>
        <p:nvSpPr>
          <p:cNvPr id="18" name="Rectángulo 17"/>
          <p:cNvSpPr/>
          <p:nvPr/>
        </p:nvSpPr>
        <p:spPr>
          <a:xfrm>
            <a:off x="2120900" y="1640818"/>
            <a:ext cx="10071100" cy="3576364"/>
          </a:xfrm>
          <a:prstGeom prst="rect">
            <a:avLst/>
          </a:prstGeom>
        </p:spPr>
        <p:txBody>
          <a:bodyPr wrap="square">
            <a:spAutoFit/>
          </a:bodyPr>
          <a:lstStyle/>
          <a:p>
            <a:pPr algn="ctr"/>
            <a:r>
              <a:rPr lang="es-MX" sz="44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s-MX" sz="36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eglas de operación</a:t>
            </a:r>
          </a:p>
          <a:p>
            <a:pPr algn="ctr"/>
            <a:r>
              <a:rPr lang="es-MX" sz="48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p</a:t>
            </a:r>
            <a:r>
              <a:rPr lang="es-MX" sz="36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ara los programas de agua potable, alcantarillado y saneamiento</a:t>
            </a:r>
          </a:p>
          <a:p>
            <a:pPr algn="ctr"/>
            <a:r>
              <a:rPr lang="es-MX" sz="36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y tratamiento de aguas residuales,</a:t>
            </a:r>
          </a:p>
          <a:p>
            <a:pPr algn="ctr"/>
            <a:r>
              <a:rPr lang="es-MX" sz="36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 a cargo de la comisión nacional del agua, aplicables a partir del año 2020. </a:t>
            </a:r>
            <a:endParaRPr lang="es-MX" sz="3600" b="1" cap="small"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2" name="Grupo 1"/>
          <p:cNvGrpSpPr/>
          <p:nvPr/>
        </p:nvGrpSpPr>
        <p:grpSpPr>
          <a:xfrm>
            <a:off x="5437239" y="126956"/>
            <a:ext cx="4604101" cy="353943"/>
            <a:chOff x="4608338" y="143286"/>
            <a:chExt cx="5769781" cy="353943"/>
          </a:xfrm>
        </p:grpSpPr>
        <p:sp>
          <p:nvSpPr>
            <p:cNvPr id="24" name="11 CuadroTexto"/>
            <p:cNvSpPr txBox="1"/>
            <p:nvPr/>
          </p:nvSpPr>
          <p:spPr>
            <a:xfrm>
              <a:off x="6358007" y="143286"/>
              <a:ext cx="4020112" cy="353943"/>
            </a:xfrm>
            <a:prstGeom prst="rect">
              <a:avLst/>
            </a:prstGeom>
            <a:noFill/>
          </p:spPr>
          <p:txBody>
            <a:bodyPr wrap="square" rtlCol="0">
              <a:spAutoFit/>
            </a:bodyPr>
            <a:lstStyle/>
            <a:p>
              <a:pPr algn="ctr"/>
              <a:r>
                <a:rPr lang="es-MX" sz="900" b="1" dirty="0" smtClean="0">
                  <a:latin typeface="Times New Roman" panose="02020603050405020304" pitchFamily="18" charset="0"/>
                  <a:cs typeface="Times New Roman" panose="02020603050405020304" pitchFamily="18" charset="0"/>
                </a:rPr>
                <a:t>S</a:t>
              </a:r>
              <a:r>
                <a:rPr lang="es-MX" sz="800" b="1" dirty="0" smtClean="0">
                  <a:latin typeface="Times New Roman" panose="02020603050405020304" pitchFamily="18" charset="0"/>
                  <a:cs typeface="Times New Roman" panose="02020603050405020304" pitchFamily="18" charset="0"/>
                </a:rPr>
                <a:t>UBDIRECCIÓN GENERAL DE AGUA POTABLE, DRENAJE Y 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08338" y="232935"/>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705972" y="212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583105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669471" y="2119328"/>
            <a:ext cx="10764183" cy="4551263"/>
          </a:xfrm>
          <a:prstGeom prst="rect">
            <a:avLst/>
          </a:prstGeom>
        </p:spPr>
        <p:txBody>
          <a:bodyPr wrap="square">
            <a:spAutoFit/>
          </a:bodyPr>
          <a:lstStyle/>
          <a:p>
            <a:r>
              <a:rPr lang="es-MX" sz="2600" dirty="0">
                <a:solidFill>
                  <a:prstClr val="black"/>
                </a:solidFill>
                <a:latin typeface="Times New Roman" panose="02020603050405020304" pitchFamily="18" charset="0"/>
                <a:cs typeface="Times New Roman" panose="02020603050405020304" pitchFamily="18" charset="0"/>
              </a:rPr>
              <a:t>C</a:t>
            </a:r>
            <a:r>
              <a:rPr lang="es-MX" sz="2600" dirty="0" smtClean="0">
                <a:solidFill>
                  <a:prstClr val="black"/>
                </a:solidFill>
                <a:latin typeface="Times New Roman" panose="02020603050405020304" pitchFamily="18" charset="0"/>
                <a:cs typeface="Times New Roman" panose="02020603050405020304" pitchFamily="18" charset="0"/>
              </a:rPr>
              <a:t>on </a:t>
            </a:r>
            <a:r>
              <a:rPr lang="es-MX" sz="2600" dirty="0">
                <a:solidFill>
                  <a:prstClr val="black"/>
                </a:solidFill>
                <a:latin typeface="Times New Roman" panose="02020603050405020304" pitchFamily="18" charset="0"/>
                <a:cs typeface="Times New Roman" panose="02020603050405020304" pitchFamily="18" charset="0"/>
              </a:rPr>
              <a:t>recursos no mayores al 2% de su contraparte, se podrán adquirir para el fortalecimiento institucional del organismo operador, siempre justificados con un diagnóstico: </a:t>
            </a:r>
            <a:endParaRPr lang="es-MX" sz="2600" dirty="0" smtClean="0">
              <a:solidFill>
                <a:prstClr val="black"/>
              </a:solidFill>
              <a:latin typeface="Times New Roman" panose="02020603050405020304" pitchFamily="18" charset="0"/>
              <a:cs typeface="Times New Roman" panose="02020603050405020304" pitchFamily="18" charset="0"/>
            </a:endParaRPr>
          </a:p>
          <a:p>
            <a:endParaRPr lang="es-MX" sz="26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600" dirty="0" smtClean="0">
                <a:solidFill>
                  <a:prstClr val="black"/>
                </a:solidFill>
                <a:latin typeface="Times New Roman" panose="02020603050405020304" pitchFamily="18" charset="0"/>
                <a:cs typeface="Times New Roman" panose="02020603050405020304" pitchFamily="18" charset="0"/>
              </a:rPr>
              <a:t>Vehículos (</a:t>
            </a:r>
            <a:r>
              <a:rPr lang="es-MX" sz="2600" dirty="0">
                <a:solidFill>
                  <a:prstClr val="black"/>
                </a:solidFill>
                <a:latin typeface="Times New Roman" panose="02020603050405020304" pitchFamily="18" charset="0"/>
                <a:cs typeface="Times New Roman" panose="02020603050405020304" pitchFamily="18" charset="0"/>
              </a:rPr>
              <a:t>carros tanque, carros de desazolve de tuberías, etc</a:t>
            </a:r>
            <a:r>
              <a:rPr lang="es-MX" sz="2600" dirty="0" smtClean="0">
                <a:solidFill>
                  <a:prstClr val="black"/>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s-MX" sz="2600" dirty="0">
                <a:solidFill>
                  <a:prstClr val="black"/>
                </a:solidFill>
                <a:latin typeface="Times New Roman" panose="02020603050405020304" pitchFamily="18" charset="0"/>
                <a:cs typeface="Times New Roman" panose="02020603050405020304" pitchFamily="18" charset="0"/>
              </a:rPr>
              <a:t>E</a:t>
            </a:r>
            <a:r>
              <a:rPr lang="es-MX" sz="2600" dirty="0" smtClean="0">
                <a:solidFill>
                  <a:prstClr val="black"/>
                </a:solidFill>
                <a:latin typeface="Times New Roman" panose="02020603050405020304" pitchFamily="18" charset="0"/>
                <a:cs typeface="Times New Roman" panose="02020603050405020304" pitchFamily="18" charset="0"/>
              </a:rPr>
              <a:t>quipo </a:t>
            </a:r>
            <a:r>
              <a:rPr lang="es-MX" sz="2600" dirty="0">
                <a:solidFill>
                  <a:prstClr val="black"/>
                </a:solidFill>
                <a:latin typeface="Times New Roman" panose="02020603050405020304" pitchFamily="18" charset="0"/>
                <a:cs typeface="Times New Roman" panose="02020603050405020304" pitchFamily="18" charset="0"/>
              </a:rPr>
              <a:t>de inspección de </a:t>
            </a:r>
            <a:r>
              <a:rPr lang="es-MX" sz="2600" dirty="0" smtClean="0">
                <a:solidFill>
                  <a:prstClr val="black"/>
                </a:solidFill>
                <a:latin typeface="Times New Roman" panose="02020603050405020304" pitchFamily="18" charset="0"/>
                <a:cs typeface="Times New Roman" panose="02020603050405020304" pitchFamily="18" charset="0"/>
              </a:rPr>
              <a:t>tuberías.</a:t>
            </a:r>
            <a:endParaRPr lang="es-MX" sz="26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600" dirty="0" smtClean="0">
                <a:solidFill>
                  <a:prstClr val="black"/>
                </a:solidFill>
                <a:latin typeface="Times New Roman" panose="02020603050405020304" pitchFamily="18" charset="0"/>
                <a:cs typeface="Times New Roman" panose="02020603050405020304" pitchFamily="18" charset="0"/>
              </a:rPr>
              <a:t>Equipos de </a:t>
            </a:r>
            <a:r>
              <a:rPr lang="es-MX" sz="2600" dirty="0">
                <a:solidFill>
                  <a:prstClr val="black"/>
                </a:solidFill>
                <a:latin typeface="Times New Roman" panose="02020603050405020304" pitchFamily="18" charset="0"/>
                <a:cs typeface="Times New Roman" panose="02020603050405020304" pitchFamily="18" charset="0"/>
              </a:rPr>
              <a:t>georreferenciación, equipo para </a:t>
            </a:r>
            <a:r>
              <a:rPr lang="es-MX" sz="2600" dirty="0" smtClean="0">
                <a:solidFill>
                  <a:prstClr val="black"/>
                </a:solidFill>
                <a:latin typeface="Times New Roman" panose="02020603050405020304" pitchFamily="18" charset="0"/>
                <a:cs typeface="Times New Roman" panose="02020603050405020304" pitchFamily="18" charset="0"/>
              </a:rPr>
              <a:t>desazolve.</a:t>
            </a:r>
          </a:p>
          <a:p>
            <a:pPr marL="342900" indent="-342900">
              <a:buFont typeface="Arial" panose="020B0604020202020204" pitchFamily="34" charset="0"/>
              <a:buChar char="•"/>
            </a:pPr>
            <a:r>
              <a:rPr lang="es-MX" sz="2600" dirty="0" smtClean="0">
                <a:solidFill>
                  <a:prstClr val="black"/>
                </a:solidFill>
                <a:latin typeface="Times New Roman" panose="02020603050405020304" pitchFamily="18" charset="0"/>
                <a:cs typeface="Times New Roman" panose="02020603050405020304" pitchFamily="18" charset="0"/>
              </a:rPr>
              <a:t>Desinfección, </a:t>
            </a:r>
            <a:r>
              <a:rPr lang="es-MX" sz="2600" dirty="0">
                <a:solidFill>
                  <a:prstClr val="black"/>
                </a:solidFill>
                <a:latin typeface="Times New Roman" panose="02020603050405020304" pitchFamily="18" charset="0"/>
                <a:cs typeface="Times New Roman" panose="02020603050405020304" pitchFamily="18" charset="0"/>
              </a:rPr>
              <a:t>monitoreo y </a:t>
            </a:r>
            <a:r>
              <a:rPr lang="es-MX" sz="2600" dirty="0" smtClean="0">
                <a:solidFill>
                  <a:prstClr val="black"/>
                </a:solidFill>
                <a:latin typeface="Times New Roman" panose="02020603050405020304" pitchFamily="18" charset="0"/>
                <a:cs typeface="Times New Roman" panose="02020603050405020304" pitchFamily="18" charset="0"/>
              </a:rPr>
              <a:t>laboratorios. </a:t>
            </a:r>
            <a:endParaRPr lang="es-MX" sz="26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600" dirty="0" smtClean="0">
                <a:solidFill>
                  <a:prstClr val="black"/>
                </a:solidFill>
                <a:latin typeface="Times New Roman" panose="02020603050405020304" pitchFamily="18" charset="0"/>
                <a:cs typeface="Times New Roman" panose="02020603050405020304" pitchFamily="18" charset="0"/>
              </a:rPr>
              <a:t>Equipo de </a:t>
            </a:r>
            <a:r>
              <a:rPr lang="es-MX" sz="2600" dirty="0">
                <a:solidFill>
                  <a:prstClr val="black"/>
                </a:solidFill>
                <a:latin typeface="Times New Roman" panose="02020603050405020304" pitchFamily="18" charset="0"/>
                <a:cs typeface="Times New Roman" panose="02020603050405020304" pitchFamily="18" charset="0"/>
              </a:rPr>
              <a:t>cómputo y </a:t>
            </a:r>
            <a:r>
              <a:rPr lang="es-MX" sz="2600" dirty="0" smtClean="0">
                <a:solidFill>
                  <a:prstClr val="black"/>
                </a:solidFill>
                <a:latin typeface="Times New Roman" panose="02020603050405020304" pitchFamily="18" charset="0"/>
                <a:cs typeface="Times New Roman" panose="02020603050405020304" pitchFamily="18" charset="0"/>
              </a:rPr>
              <a:t>topográfico.</a:t>
            </a:r>
            <a:endParaRPr lang="es-MX" sz="2600" dirty="0">
              <a:solidFill>
                <a:prstClr val="black"/>
              </a:solidFill>
              <a:latin typeface="Times New Roman" panose="02020603050405020304" pitchFamily="18" charset="0"/>
              <a:cs typeface="Times New Roman" panose="02020603050405020304" pitchFamily="18" charset="0"/>
            </a:endParaRPr>
          </a:p>
          <a:p>
            <a:endParaRPr lang="es-MX" sz="2600" dirty="0" smtClean="0">
              <a:solidFill>
                <a:prstClr val="black"/>
              </a:solidFill>
              <a:latin typeface="Times New Roman" panose="02020603050405020304" pitchFamily="18" charset="0"/>
              <a:cs typeface="Times New Roman" panose="02020603050405020304" pitchFamily="18" charset="0"/>
            </a:endParaRPr>
          </a:p>
          <a:p>
            <a:r>
              <a:rPr lang="es-MX" sz="2600" dirty="0" smtClean="0">
                <a:solidFill>
                  <a:prstClr val="black"/>
                </a:solidFill>
                <a:latin typeface="Times New Roman" panose="02020603050405020304" pitchFamily="18" charset="0"/>
                <a:cs typeface="Times New Roman" panose="02020603050405020304" pitchFamily="18" charset="0"/>
              </a:rPr>
              <a:t> </a:t>
            </a:r>
            <a:endParaRPr lang="es-MX"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ángulo 13"/>
          <p:cNvSpPr/>
          <p:nvPr/>
        </p:nvSpPr>
        <p:spPr>
          <a:xfrm>
            <a:off x="228599" y="1340291"/>
            <a:ext cx="11963399" cy="584775"/>
          </a:xfrm>
          <a:prstGeom prst="rect">
            <a:avLst/>
          </a:prstGeom>
        </p:spPr>
        <p:txBody>
          <a:bodyPr wrap="square">
            <a:spAutoFit/>
          </a:bodyPr>
          <a:lstStyle/>
          <a:p>
            <a:r>
              <a:rPr lang="es-ES" sz="3200" b="1" cap="small"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s-MX" sz="3200" b="1" cap="small"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ipos de Apoyo</a:t>
            </a:r>
          </a:p>
        </p:txBody>
      </p:sp>
      <p:sp>
        <p:nvSpPr>
          <p:cNvPr id="17" name="Rectángulo 16"/>
          <p:cNvSpPr/>
          <p:nvPr/>
        </p:nvSpPr>
        <p:spPr>
          <a:xfrm>
            <a:off x="-1" y="508130"/>
            <a:ext cx="12191999"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 es el beneficio?</a:t>
            </a:r>
          </a:p>
        </p:txBody>
      </p:sp>
      <p:grpSp>
        <p:nvGrpSpPr>
          <p:cNvPr id="25" name="Grupo 24"/>
          <p:cNvGrpSpPr/>
          <p:nvPr/>
        </p:nvGrpSpPr>
        <p:grpSpPr>
          <a:xfrm>
            <a:off x="317680" y="2063019"/>
            <a:ext cx="11487877" cy="3732450"/>
            <a:chOff x="334009" y="1740374"/>
            <a:chExt cx="11618505" cy="4359728"/>
          </a:xfrm>
          <a:effectLst>
            <a:outerShdw blurRad="50800" dist="38100" dir="2700000" algn="tl" rotWithShape="0">
              <a:prstClr val="black">
                <a:alpha val="40000"/>
              </a:prstClr>
            </a:outerShdw>
          </a:effectLst>
        </p:grpSpPr>
        <p:cxnSp>
          <p:nvCxnSpPr>
            <p:cNvPr id="26" name="Conector recto 25"/>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a:off x="251339" y="-57943"/>
            <a:ext cx="3018433" cy="634225"/>
            <a:chOff x="251339" y="-57943"/>
            <a:chExt cx="3018433" cy="634225"/>
          </a:xfrm>
        </p:grpSpPr>
        <p:sp>
          <p:nvSpPr>
            <p:cNvPr id="30" name="Rectángulo 29"/>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4245308" y="-42553"/>
            <a:ext cx="4648610" cy="548640"/>
          </a:xfrm>
          <a:prstGeom prst="rect">
            <a:avLst/>
          </a:prstGeom>
          <a:noFill/>
        </p:spPr>
      </p:pic>
    </p:spTree>
    <p:extLst>
      <p:ext uri="{BB962C8B-B14F-4D97-AF65-F5344CB8AC3E}">
        <p14:creationId xmlns:p14="http://schemas.microsoft.com/office/powerpoint/2010/main" val="1663305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51338" y="1284041"/>
            <a:ext cx="11940661" cy="646331"/>
          </a:xfrm>
          <a:prstGeom prst="rect">
            <a:avLst/>
          </a:prstGeom>
        </p:spPr>
        <p:txBody>
          <a:bodyPr wrap="square">
            <a:spAutoFit/>
          </a:bodyPr>
          <a:lstStyle/>
          <a:p>
            <a:r>
              <a:rPr lang="es-MX" sz="3600" b="1" dirty="0">
                <a:solidFill>
                  <a:srgbClr val="C00000"/>
                </a:solidFill>
                <a:latin typeface="Times New Roman" panose="02020603050405020304" pitchFamily="18" charset="0"/>
                <a:cs typeface="Times New Roman" panose="02020603050405020304" pitchFamily="18" charset="0"/>
              </a:rPr>
              <a:t>Porcentaje de apoyo federal.</a:t>
            </a:r>
          </a:p>
        </p:txBody>
      </p:sp>
      <p:graphicFrame>
        <p:nvGraphicFramePr>
          <p:cNvPr id="28" name="Marcador de contenido 4"/>
          <p:cNvGraphicFramePr>
            <a:graphicFrameLocks/>
          </p:cNvGraphicFramePr>
          <p:nvPr>
            <p:extLst>
              <p:ext uri="{D42A27DB-BD31-4B8C-83A1-F6EECF244321}">
                <p14:modId xmlns:p14="http://schemas.microsoft.com/office/powerpoint/2010/main" val="352046451"/>
              </p:ext>
            </p:extLst>
          </p:nvPr>
        </p:nvGraphicFramePr>
        <p:xfrm>
          <a:off x="375556" y="2041070"/>
          <a:ext cx="8752115" cy="3781640"/>
        </p:xfrm>
        <a:graphic>
          <a:graphicData uri="http://schemas.openxmlformats.org/drawingml/2006/table">
            <a:tbl>
              <a:tblPr firstRow="1" bandRow="1">
                <a:tableStyleId>{8FD4443E-F989-4FC4-A0C8-D5A2AF1F390B}</a:tableStyleId>
              </a:tblPr>
              <a:tblGrid>
                <a:gridCol w="3474926">
                  <a:extLst>
                    <a:ext uri="{9D8B030D-6E8A-4147-A177-3AD203B41FA5}">
                      <a16:colId xmlns:a16="http://schemas.microsoft.com/office/drawing/2014/main" val="20000"/>
                    </a:ext>
                  </a:extLst>
                </a:gridCol>
                <a:gridCol w="1257766">
                  <a:extLst>
                    <a:ext uri="{9D8B030D-6E8A-4147-A177-3AD203B41FA5}">
                      <a16:colId xmlns:a16="http://schemas.microsoft.com/office/drawing/2014/main" val="20001"/>
                    </a:ext>
                  </a:extLst>
                </a:gridCol>
                <a:gridCol w="1234658">
                  <a:extLst>
                    <a:ext uri="{9D8B030D-6E8A-4147-A177-3AD203B41FA5}">
                      <a16:colId xmlns:a16="http://schemas.microsoft.com/office/drawing/2014/main" val="20002"/>
                    </a:ext>
                  </a:extLst>
                </a:gridCol>
                <a:gridCol w="1279868">
                  <a:extLst>
                    <a:ext uri="{9D8B030D-6E8A-4147-A177-3AD203B41FA5}">
                      <a16:colId xmlns:a16="http://schemas.microsoft.com/office/drawing/2014/main" val="20003"/>
                    </a:ext>
                  </a:extLst>
                </a:gridCol>
                <a:gridCol w="1504897">
                  <a:extLst>
                    <a:ext uri="{9D8B030D-6E8A-4147-A177-3AD203B41FA5}">
                      <a16:colId xmlns:a16="http://schemas.microsoft.com/office/drawing/2014/main" val="20004"/>
                    </a:ext>
                  </a:extLst>
                </a:gridCol>
              </a:tblGrid>
              <a:tr h="1454474">
                <a:tc>
                  <a:txBody>
                    <a:bodyPr/>
                    <a:lstStyle/>
                    <a:p>
                      <a:pPr indent="182880" algn="ctr">
                        <a:lnSpc>
                          <a:spcPct val="100000"/>
                        </a:lnSpc>
                        <a:spcAft>
                          <a:spcPts val="505"/>
                        </a:spcAft>
                      </a:pPr>
                      <a:r>
                        <a:rPr lang="es-ES" sz="2000" b="1" dirty="0">
                          <a:effectLst/>
                          <a:latin typeface="Arial" panose="020B0604020202020204" pitchFamily="34" charset="0"/>
                          <a:cs typeface="Arial" panose="020B0604020202020204" pitchFamily="34" charset="0"/>
                        </a:rPr>
                        <a:t>Apartado</a:t>
                      </a:r>
                      <a:endParaRPr lang="es-MX" sz="20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indent="182880" algn="ctr">
                        <a:lnSpc>
                          <a:spcPct val="100000"/>
                        </a:lnSpc>
                        <a:spcAft>
                          <a:spcPts val="505"/>
                        </a:spcAft>
                      </a:pPr>
                      <a:r>
                        <a:rPr lang="es-ES" sz="1200" b="1" dirty="0">
                          <a:effectLst/>
                          <a:latin typeface="Arial" panose="020B0604020202020204" pitchFamily="34" charset="0"/>
                          <a:cs typeface="Arial" panose="020B0604020202020204" pitchFamily="34" charset="0"/>
                        </a:rPr>
                        <a:t>Localidades de 2,500 a 14,999 habitantes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indent="182880" algn="ctr">
                        <a:lnSpc>
                          <a:spcPct val="100000"/>
                        </a:lnSpc>
                        <a:spcAft>
                          <a:spcPts val="505"/>
                        </a:spcAft>
                      </a:pPr>
                      <a:r>
                        <a:rPr lang="es-ES" sz="1200" b="1" dirty="0">
                          <a:effectLst/>
                          <a:latin typeface="Arial" panose="020B0604020202020204" pitchFamily="34" charset="0"/>
                          <a:cs typeface="Arial" panose="020B0604020202020204" pitchFamily="34" charset="0"/>
                        </a:rPr>
                        <a:t>Localidades de 15,000 a 99,999 habitantes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indent="182880" algn="ctr">
                        <a:lnSpc>
                          <a:spcPct val="100000"/>
                        </a:lnSpc>
                        <a:spcAft>
                          <a:spcPts val="505"/>
                        </a:spcAft>
                      </a:pPr>
                      <a:r>
                        <a:rPr lang="es-ES" sz="1200" b="1" dirty="0">
                          <a:effectLst/>
                          <a:latin typeface="Arial" panose="020B0604020202020204" pitchFamily="34" charset="0"/>
                          <a:cs typeface="Arial" panose="020B0604020202020204" pitchFamily="34" charset="0"/>
                        </a:rPr>
                        <a:t>Localidades de 100,000 a 499,999 habitantes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indent="182880" algn="ctr">
                        <a:lnSpc>
                          <a:spcPct val="100000"/>
                        </a:lnSpc>
                        <a:spcAft>
                          <a:spcPts val="505"/>
                        </a:spcAft>
                      </a:pPr>
                      <a:r>
                        <a:rPr lang="es-ES" sz="1200" b="1" dirty="0">
                          <a:effectLst/>
                          <a:latin typeface="Arial" panose="020B0604020202020204" pitchFamily="34" charset="0"/>
                          <a:cs typeface="Arial" panose="020B0604020202020204" pitchFamily="34" charset="0"/>
                        </a:rPr>
                        <a:t>Localidades mayores de 499,999 habitantes</a:t>
                      </a:r>
                      <a:endParaRPr lang="es-MX"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90896">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Agua potable</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55%</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290896">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Alcantarillado</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60%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55%</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50%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50%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81790">
                <a:tc>
                  <a:txBody>
                    <a:bodyPr/>
                    <a:lstStyle/>
                    <a:p>
                      <a:pPr marL="177800" indent="0" algn="just">
                        <a:lnSpc>
                          <a:spcPct val="100000"/>
                        </a:lnSpc>
                        <a:spcAft>
                          <a:spcPts val="505"/>
                        </a:spcAft>
                      </a:pPr>
                      <a:r>
                        <a:rPr lang="es-ES" sz="1600" b="1" dirty="0">
                          <a:effectLst/>
                          <a:latin typeface="Arial" panose="020B0604020202020204" pitchFamily="34" charset="0"/>
                          <a:cs typeface="Arial" panose="020B0604020202020204" pitchFamily="34" charset="0"/>
                        </a:rPr>
                        <a:t>Mejoramiento de eficiencia </a:t>
                      </a:r>
                      <a:r>
                        <a:rPr lang="es-ES" sz="1600" b="1" dirty="0" smtClean="0">
                          <a:effectLst/>
                          <a:latin typeface="Arial" panose="020B0604020202020204" pitchFamily="34" charset="0"/>
                          <a:cs typeface="Arial" panose="020B0604020202020204" pitchFamily="34" charset="0"/>
                        </a:rPr>
                        <a:t>Comercial</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60%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290896">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Mejoramiento de eficiencia física</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70%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65%</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60%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60%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90896">
                <a:tc>
                  <a:txBody>
                    <a:bodyPr/>
                    <a:lstStyle/>
                    <a:p>
                      <a:pPr indent="182880" algn="just">
                        <a:lnSpc>
                          <a:spcPct val="100000"/>
                        </a:lnSpc>
                        <a:spcAft>
                          <a:spcPts val="505"/>
                        </a:spcAft>
                      </a:pPr>
                      <a:r>
                        <a:rPr lang="es-ES" sz="1600" b="1" dirty="0">
                          <a:solidFill>
                            <a:srgbClr val="0070C0"/>
                          </a:solidFill>
                          <a:effectLst/>
                          <a:latin typeface="Arial" panose="020B0604020202020204" pitchFamily="34" charset="0"/>
                          <a:cs typeface="Arial" panose="020B0604020202020204" pitchFamily="34" charset="0"/>
                        </a:rPr>
                        <a:t>Rehabilitaciones</a:t>
                      </a:r>
                      <a:endParaRPr lang="es-MX" sz="1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40%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90896">
                <a:tc>
                  <a:txBody>
                    <a:bodyPr/>
                    <a:lstStyle/>
                    <a:p>
                      <a:pPr indent="182880" algn="just">
                        <a:lnSpc>
                          <a:spcPct val="100000"/>
                        </a:lnSpc>
                        <a:spcAft>
                          <a:spcPts val="505"/>
                        </a:spcAft>
                      </a:pPr>
                      <a:r>
                        <a:rPr lang="es-ES" sz="1600" b="1" dirty="0">
                          <a:solidFill>
                            <a:schemeClr val="tx1"/>
                          </a:solidFill>
                          <a:effectLst/>
                          <a:latin typeface="Arial" panose="020B0604020202020204" pitchFamily="34" charset="0"/>
                          <a:cs typeface="Arial" panose="020B0604020202020204" pitchFamily="34" charset="0"/>
                        </a:rPr>
                        <a:t>Estudios y proyectos</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80%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80%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80%</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65"/>
                        </a:lnSpc>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75%</a:t>
                      </a:r>
                      <a:endParaRPr lang="es-MX" sz="20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90896">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Drenaje pluvial urbano</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70%</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55%</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55%</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165"/>
                        </a:lnSpc>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55%</a:t>
                      </a:r>
                      <a:endParaRPr lang="es-MX"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bl>
          </a:graphicData>
        </a:graphic>
      </p:graphicFrame>
      <p:sp>
        <p:nvSpPr>
          <p:cNvPr id="25" name="Rectángulo 24"/>
          <p:cNvSpPr/>
          <p:nvPr/>
        </p:nvSpPr>
        <p:spPr>
          <a:xfrm>
            <a:off x="1815406" y="594904"/>
            <a:ext cx="857491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grpSp>
        <p:nvGrpSpPr>
          <p:cNvPr id="30" name="Grupo 29"/>
          <p:cNvGrpSpPr/>
          <p:nvPr/>
        </p:nvGrpSpPr>
        <p:grpSpPr>
          <a:xfrm>
            <a:off x="317680" y="1877624"/>
            <a:ext cx="11487877" cy="4091642"/>
            <a:chOff x="334009" y="1740374"/>
            <a:chExt cx="11618505" cy="4359728"/>
          </a:xfrm>
          <a:effectLst>
            <a:outerShdw blurRad="50800" dist="38100" dir="2700000" algn="tl" rotWithShape="0">
              <a:prstClr val="black">
                <a:alpha val="40000"/>
              </a:prstClr>
            </a:outerShdw>
          </a:effectLst>
        </p:grpSpPr>
        <p:cxnSp>
          <p:nvCxnSpPr>
            <p:cNvPr id="32" name="Conector recto 31"/>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5" name="Grupo 34"/>
          <p:cNvGrpSpPr/>
          <p:nvPr/>
        </p:nvGrpSpPr>
        <p:grpSpPr>
          <a:xfrm>
            <a:off x="251339" y="-57943"/>
            <a:ext cx="3018433" cy="634225"/>
            <a:chOff x="251339" y="-57943"/>
            <a:chExt cx="3018433" cy="634225"/>
          </a:xfrm>
        </p:grpSpPr>
        <p:sp>
          <p:nvSpPr>
            <p:cNvPr id="36" name="Rectángulo 35"/>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3897363" y="-6483"/>
            <a:ext cx="4648610" cy="548640"/>
          </a:xfrm>
          <a:prstGeom prst="rect">
            <a:avLst/>
          </a:prstGeom>
          <a:noFill/>
        </p:spPr>
      </p:pic>
    </p:spTree>
    <p:extLst>
      <p:ext uri="{BB962C8B-B14F-4D97-AF65-F5344CB8AC3E}">
        <p14:creationId xmlns:p14="http://schemas.microsoft.com/office/powerpoint/2010/main" val="1487072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4" name="Rectángulo 13"/>
          <p:cNvSpPr/>
          <p:nvPr/>
        </p:nvSpPr>
        <p:spPr>
          <a:xfrm>
            <a:off x="1808544" y="494562"/>
            <a:ext cx="8574910"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Apoyos adicionales</a:t>
            </a:r>
          </a:p>
        </p:txBody>
      </p:sp>
      <p:sp>
        <p:nvSpPr>
          <p:cNvPr id="3" name="Rectángulo 2"/>
          <p:cNvSpPr/>
          <p:nvPr/>
        </p:nvSpPr>
        <p:spPr>
          <a:xfrm>
            <a:off x="617131" y="1379514"/>
            <a:ext cx="10761599" cy="4093428"/>
          </a:xfrm>
          <a:prstGeom prst="rect">
            <a:avLst/>
          </a:prstGeom>
        </p:spPr>
        <p:txBody>
          <a:bodyPr wrap="square">
            <a:spAutoFit/>
          </a:bodyPr>
          <a:lstStyle/>
          <a:p>
            <a:pPr algn="ctr"/>
            <a:r>
              <a:rPr lang="es-MX" sz="2600" b="1" dirty="0">
                <a:latin typeface="Times New Roman" panose="02020603050405020304" pitchFamily="18" charset="0"/>
                <a:cs typeface="Times New Roman" panose="02020603050405020304" pitchFamily="18" charset="0"/>
              </a:rPr>
              <a:t>Hasta un 10</a:t>
            </a:r>
            <a:r>
              <a:rPr lang="es-MX" sz="2600" b="1" dirty="0" smtClean="0">
                <a:latin typeface="Times New Roman" panose="02020603050405020304" pitchFamily="18" charset="0"/>
                <a:cs typeface="Times New Roman" panose="02020603050405020304" pitchFamily="18" charset="0"/>
              </a:rPr>
              <a:t>%</a:t>
            </a:r>
          </a:p>
          <a:p>
            <a:pPr algn="just"/>
            <a:endParaRPr lang="es-MX" sz="2600" dirty="0">
              <a:latin typeface="Times New Roman" panose="02020603050405020304" pitchFamily="18" charset="0"/>
              <a:cs typeface="Times New Roman" panose="02020603050405020304" pitchFamily="18" charset="0"/>
            </a:endParaRPr>
          </a:p>
          <a:p>
            <a:pPr algn="just"/>
            <a:r>
              <a:rPr lang="es-MX" sz="2600" dirty="0" smtClean="0">
                <a:latin typeface="Times New Roman" panose="02020603050405020304" pitchFamily="18" charset="0"/>
                <a:cs typeface="Times New Roman" panose="02020603050405020304" pitchFamily="18" charset="0"/>
              </a:rPr>
              <a:t>Para </a:t>
            </a:r>
            <a:r>
              <a:rPr lang="es-MX" sz="2600" dirty="0">
                <a:latin typeface="Times New Roman" panose="02020603050405020304" pitchFamily="18" charset="0"/>
                <a:cs typeface="Times New Roman" panose="02020603050405020304" pitchFamily="18" charset="0"/>
              </a:rPr>
              <a:t>obras destinadas a la rehabilitación de infraestructura o al incremento de la cobertura de drenaje pluvial, </a:t>
            </a:r>
            <a:r>
              <a:rPr lang="es-MX" sz="2600" dirty="0" smtClean="0">
                <a:latin typeface="Times New Roman" panose="02020603050405020304" pitchFamily="18" charset="0"/>
                <a:cs typeface="Times New Roman" panose="02020603050405020304" pitchFamily="18" charset="0"/>
              </a:rPr>
              <a:t>en localidades con </a:t>
            </a:r>
            <a:r>
              <a:rPr lang="es-MX" sz="2600" dirty="0">
                <a:latin typeface="Times New Roman" panose="02020603050405020304" pitchFamily="18" charset="0"/>
                <a:cs typeface="Times New Roman" panose="02020603050405020304" pitchFamily="18" charset="0"/>
              </a:rPr>
              <a:t>Alto Índice de Peligro por Inundaciones, según el Atlas de Riesgos emitido por el Centro Nacional de Prevención de Desastres (</a:t>
            </a:r>
            <a:r>
              <a:rPr lang="es-MX" sz="2600" dirty="0" err="1">
                <a:latin typeface="Times New Roman" panose="02020603050405020304" pitchFamily="18" charset="0"/>
                <a:cs typeface="Times New Roman" panose="02020603050405020304" pitchFamily="18" charset="0"/>
              </a:rPr>
              <a:t>CENAPRED</a:t>
            </a:r>
            <a:r>
              <a:rPr lang="es-MX" sz="2600" dirty="0" smtClean="0">
                <a:latin typeface="Times New Roman" panose="02020603050405020304" pitchFamily="18" charset="0"/>
                <a:cs typeface="Times New Roman" panose="02020603050405020304" pitchFamily="18" charset="0"/>
              </a:rPr>
              <a:t>),</a:t>
            </a:r>
          </a:p>
          <a:p>
            <a:pPr algn="just"/>
            <a:endParaRPr lang="es-MX" sz="2600" dirty="0">
              <a:latin typeface="Times New Roman" panose="02020603050405020304" pitchFamily="18" charset="0"/>
              <a:cs typeface="Times New Roman" panose="02020603050405020304" pitchFamily="18" charset="0"/>
            </a:endParaRPr>
          </a:p>
          <a:p>
            <a:pPr algn="just"/>
            <a:r>
              <a:rPr lang="es-MX" sz="2600" dirty="0" smtClean="0">
                <a:latin typeface="Times New Roman" panose="02020603050405020304" pitchFamily="18" charset="0"/>
                <a:cs typeface="Times New Roman" panose="02020603050405020304" pitchFamily="18" charset="0"/>
              </a:rPr>
              <a:t>Localidades que </a:t>
            </a:r>
            <a:r>
              <a:rPr lang="es-MX" sz="2600" dirty="0">
                <a:latin typeface="Times New Roman" panose="02020603050405020304" pitchFamily="18" charset="0"/>
                <a:cs typeface="Times New Roman" panose="02020603050405020304" pitchFamily="18" charset="0"/>
              </a:rPr>
              <a:t>presentaron problemas de “emergencia” por inundaciones en </a:t>
            </a:r>
            <a:r>
              <a:rPr lang="es-MX" sz="2600" dirty="0" smtClean="0">
                <a:latin typeface="Times New Roman" panose="02020603050405020304" pitchFamily="18" charset="0"/>
                <a:cs typeface="Times New Roman" panose="02020603050405020304" pitchFamily="18" charset="0"/>
              </a:rPr>
              <a:t>los </a:t>
            </a:r>
            <a:r>
              <a:rPr lang="es-MX" sz="2600" dirty="0">
                <a:latin typeface="Times New Roman" panose="02020603050405020304" pitchFamily="18" charset="0"/>
                <a:cs typeface="Times New Roman" panose="02020603050405020304" pitchFamily="18" charset="0"/>
              </a:rPr>
              <a:t>últimos tres años, incluyendo las localidades de los municipios considerados por la </a:t>
            </a:r>
            <a:r>
              <a:rPr lang="es-MX" sz="2600" dirty="0" err="1">
                <a:latin typeface="Times New Roman" panose="02020603050405020304" pitchFamily="18" charset="0"/>
                <a:cs typeface="Times New Roman" panose="02020603050405020304" pitchFamily="18" charset="0"/>
              </a:rPr>
              <a:t>SECTUR</a:t>
            </a:r>
            <a:r>
              <a:rPr lang="es-MX" sz="2600" dirty="0">
                <a:latin typeface="Times New Roman" panose="02020603050405020304" pitchFamily="18" charset="0"/>
                <a:cs typeface="Times New Roman" panose="02020603050405020304" pitchFamily="18" charset="0"/>
              </a:rPr>
              <a:t> como destinos turísticos prioritarios.</a:t>
            </a:r>
          </a:p>
        </p:txBody>
      </p:sp>
      <p:grpSp>
        <p:nvGrpSpPr>
          <p:cNvPr id="16" name="Grupo 15"/>
          <p:cNvGrpSpPr/>
          <p:nvPr/>
        </p:nvGrpSpPr>
        <p:grpSpPr>
          <a:xfrm>
            <a:off x="317680" y="2063019"/>
            <a:ext cx="11487877" cy="3348290"/>
            <a:chOff x="334009" y="1740374"/>
            <a:chExt cx="11618505" cy="4359728"/>
          </a:xfrm>
          <a:effectLst>
            <a:outerShdw blurRad="50800" dist="38100" dir="2700000" algn="tl" rotWithShape="0">
              <a:prstClr val="black">
                <a:alpha val="40000"/>
              </a:prstClr>
            </a:outerShdw>
          </a:effectLst>
        </p:grpSpPr>
        <p:cxnSp>
          <p:nvCxnSpPr>
            <p:cNvPr id="17" name="Conector recto 16"/>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251339" y="-57943"/>
            <a:ext cx="3018433" cy="634225"/>
            <a:chOff x="251339" y="-57943"/>
            <a:chExt cx="3018433" cy="634225"/>
          </a:xfrm>
        </p:grpSpPr>
        <p:sp>
          <p:nvSpPr>
            <p:cNvPr id="27" name="Rectángulo 26"/>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9" name="Imagen 18"/>
          <p:cNvPicPr/>
          <p:nvPr/>
        </p:nvPicPr>
        <p:blipFill>
          <a:blip r:embed="rId6">
            <a:extLst>
              <a:ext uri="{28A0092B-C50C-407E-A947-70E740481C1C}">
                <a14:useLocalDpi xmlns:a14="http://schemas.microsoft.com/office/drawing/2010/main" val="0"/>
              </a:ext>
            </a:extLst>
          </a:blip>
          <a:srcRect/>
          <a:stretch>
            <a:fillRect/>
          </a:stretch>
        </p:blipFill>
        <p:spPr bwMode="auto">
          <a:xfrm>
            <a:off x="4245308" y="-35547"/>
            <a:ext cx="4648610" cy="548640"/>
          </a:xfrm>
          <a:prstGeom prst="rect">
            <a:avLst/>
          </a:prstGeom>
          <a:noFill/>
        </p:spPr>
      </p:pic>
    </p:spTree>
    <p:extLst>
      <p:ext uri="{BB962C8B-B14F-4D97-AF65-F5344CB8AC3E}">
        <p14:creationId xmlns:p14="http://schemas.microsoft.com/office/powerpoint/2010/main" val="40653922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39602" y="2103760"/>
            <a:ext cx="10766975"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prstClr val="black"/>
                </a:solidFill>
                <a:latin typeface="Times New Roman" panose="02020603050405020304" pitchFamily="18" charset="0"/>
                <a:cs typeface="Times New Roman" panose="02020603050405020304" pitchFamily="18" charset="0"/>
              </a:rPr>
              <a:t>En caso de que el organismo operador participante realice las tres o cuatro de las siguientes acciones:</a:t>
            </a: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739211" y="2682702"/>
            <a:ext cx="10706309" cy="3231654"/>
          </a:xfrm>
          <a:prstGeom prst="rect">
            <a:avLst/>
          </a:prstGeom>
        </p:spPr>
        <p:txBody>
          <a:bodyPr wrap="square">
            <a:spAutoFit/>
          </a:bodyPr>
          <a:lstStyle/>
          <a:p>
            <a:pPr algn="just"/>
            <a:r>
              <a:rPr lang="es-MX" sz="2400" dirty="0" smtClean="0">
                <a:solidFill>
                  <a:prstClr val="black"/>
                </a:solidFill>
                <a:latin typeface="Times New Roman" panose="02020603050405020304" pitchFamily="18" charset="0"/>
                <a:cs typeface="Times New Roman" panose="02020603050405020304" pitchFamily="18" charset="0"/>
              </a:rPr>
              <a:t> </a:t>
            </a:r>
            <a:endParaRPr lang="es-MX" sz="24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r>
              <a:rPr lang="es-MX" sz="2400" u="sng" dirty="0" smtClean="0">
                <a:solidFill>
                  <a:srgbClr val="0070C0"/>
                </a:solidFill>
                <a:latin typeface="Times New Roman" panose="02020603050405020304" pitchFamily="18" charset="0"/>
                <a:cs typeface="Times New Roman" panose="02020603050405020304" pitchFamily="18" charset="0"/>
              </a:rPr>
              <a:t>Cuente </a:t>
            </a:r>
            <a:r>
              <a:rPr lang="es-MX" sz="2400" u="sng" dirty="0">
                <a:solidFill>
                  <a:srgbClr val="0070C0"/>
                </a:solidFill>
                <a:latin typeface="Times New Roman" panose="02020603050405020304" pitchFamily="18" charset="0"/>
                <a:cs typeface="Times New Roman" panose="02020603050405020304" pitchFamily="18" charset="0"/>
              </a:rPr>
              <a:t>con o integre un consejo de administración en el que al menos 50% de sus integrantes sean </a:t>
            </a:r>
            <a:r>
              <a:rPr lang="es-MX" sz="2400" u="sng" dirty="0" smtClean="0">
                <a:solidFill>
                  <a:srgbClr val="0070C0"/>
                </a:solidFill>
                <a:latin typeface="Times New Roman" panose="02020603050405020304" pitchFamily="18" charset="0"/>
                <a:cs typeface="Times New Roman" panose="02020603050405020304" pitchFamily="18" charset="0"/>
              </a:rPr>
              <a:t>ciudadanos</a:t>
            </a:r>
            <a:r>
              <a:rPr lang="es-MX" sz="2400" u="sng" dirty="0">
                <a:solidFill>
                  <a:srgbClr val="0070C0"/>
                </a:solidFill>
                <a:latin typeface="Times New Roman" panose="02020603050405020304" pitchFamily="18" charset="0"/>
                <a:cs typeface="Times New Roman" panose="02020603050405020304" pitchFamily="18" charset="0"/>
              </a:rPr>
              <a:t>.</a:t>
            </a:r>
            <a:r>
              <a:rPr lang="es-MX" sz="2400" u="sng" dirty="0" smtClean="0">
                <a:solidFill>
                  <a:srgbClr val="0070C0"/>
                </a:solidFill>
                <a:latin typeface="Times New Roman" panose="02020603050405020304" pitchFamily="18" charset="0"/>
                <a:cs typeface="Times New Roman" panose="02020603050405020304" pitchFamily="18" charset="0"/>
              </a:rPr>
              <a:t> </a:t>
            </a:r>
          </a:p>
          <a:p>
            <a:pPr marL="457200" indent="-457200" algn="just">
              <a:buFont typeface="+mj-lt"/>
              <a:buAutoNum type="alphaLcParenR"/>
            </a:pPr>
            <a:endParaRPr lang="es-MX" sz="12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r>
              <a:rPr lang="es-MX" sz="2400" dirty="0" smtClean="0">
                <a:solidFill>
                  <a:prstClr val="black"/>
                </a:solidFill>
                <a:latin typeface="Times New Roman" panose="02020603050405020304" pitchFamily="18" charset="0"/>
                <a:cs typeface="Times New Roman" panose="02020603050405020304" pitchFamily="18" charset="0"/>
              </a:rPr>
              <a:t>Implemente </a:t>
            </a:r>
            <a:r>
              <a:rPr lang="es-MX" sz="2400" dirty="0">
                <a:solidFill>
                  <a:prstClr val="black"/>
                </a:solidFill>
                <a:latin typeface="Times New Roman" panose="02020603050405020304" pitchFamily="18" charset="0"/>
                <a:cs typeface="Times New Roman" panose="02020603050405020304" pitchFamily="18" charset="0"/>
              </a:rPr>
              <a:t>un sistema de profesionalización y permanencia de su personal </a:t>
            </a:r>
            <a:r>
              <a:rPr lang="es-MX" sz="2400" dirty="0" smtClean="0">
                <a:solidFill>
                  <a:prstClr val="black"/>
                </a:solidFill>
                <a:latin typeface="Times New Roman" panose="02020603050405020304" pitchFamily="18" charset="0"/>
                <a:cs typeface="Times New Roman" panose="02020603050405020304" pitchFamily="18" charset="0"/>
              </a:rPr>
              <a:t>técnico y </a:t>
            </a:r>
            <a:r>
              <a:rPr lang="es-MX" sz="2400" dirty="0">
                <a:solidFill>
                  <a:prstClr val="black"/>
                </a:solidFill>
                <a:latin typeface="Times New Roman" panose="02020603050405020304" pitchFamily="18" charset="0"/>
                <a:cs typeface="Times New Roman" panose="02020603050405020304" pitchFamily="18" charset="0"/>
              </a:rPr>
              <a:t>operativo a su </a:t>
            </a:r>
            <a:r>
              <a:rPr lang="es-MX" sz="2400" dirty="0" smtClean="0">
                <a:solidFill>
                  <a:prstClr val="black"/>
                </a:solidFill>
                <a:latin typeface="Times New Roman" panose="02020603050405020304" pitchFamily="18" charset="0"/>
                <a:cs typeface="Times New Roman" panose="02020603050405020304" pitchFamily="18" charset="0"/>
              </a:rPr>
              <a:t>interior. </a:t>
            </a:r>
            <a:endParaRPr lang="es-MX" sz="24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endParaRPr lang="es-MX" sz="12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r>
              <a:rPr lang="es-MX" sz="2400" dirty="0" smtClean="0">
                <a:solidFill>
                  <a:prstClr val="black"/>
                </a:solidFill>
                <a:latin typeface="Times New Roman" panose="02020603050405020304" pitchFamily="18" charset="0"/>
                <a:cs typeface="Times New Roman" panose="02020603050405020304" pitchFamily="18" charset="0"/>
              </a:rPr>
              <a:t>Certifique </a:t>
            </a:r>
            <a:r>
              <a:rPr lang="es-MX" sz="2400" dirty="0">
                <a:solidFill>
                  <a:prstClr val="black"/>
                </a:solidFill>
                <a:latin typeface="Times New Roman" panose="02020603050405020304" pitchFamily="18" charset="0"/>
                <a:cs typeface="Times New Roman" panose="02020603050405020304" pitchFamily="18" charset="0"/>
              </a:rPr>
              <a:t>el sistema de la calidad de los programas federalizados, y </a:t>
            </a:r>
            <a:endParaRPr lang="es-MX" sz="2400" dirty="0" smtClean="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endParaRPr lang="es-MX" sz="1200" dirty="0">
              <a:solidFill>
                <a:prstClr val="black"/>
              </a:solidFill>
              <a:latin typeface="Times New Roman" panose="02020603050405020304" pitchFamily="18" charset="0"/>
              <a:cs typeface="Times New Roman" panose="02020603050405020304" pitchFamily="18" charset="0"/>
            </a:endParaRPr>
          </a:p>
          <a:p>
            <a:pPr marL="457200" indent="-457200" algn="just">
              <a:buFont typeface="+mj-lt"/>
              <a:buAutoNum type="alphaLcParenR"/>
            </a:pPr>
            <a:r>
              <a:rPr lang="es-MX" sz="2400" dirty="0" smtClean="0">
                <a:solidFill>
                  <a:prstClr val="black"/>
                </a:solidFill>
                <a:latin typeface="Times New Roman" panose="02020603050405020304" pitchFamily="18" charset="0"/>
                <a:cs typeface="Times New Roman" panose="02020603050405020304" pitchFamily="18" charset="0"/>
              </a:rPr>
              <a:t>Cuente </a:t>
            </a:r>
            <a:r>
              <a:rPr lang="es-MX" sz="2400" dirty="0">
                <a:solidFill>
                  <a:prstClr val="black"/>
                </a:solidFill>
                <a:latin typeface="Times New Roman" panose="02020603050405020304" pitchFamily="18" charset="0"/>
                <a:cs typeface="Times New Roman" panose="02020603050405020304" pitchFamily="18" charset="0"/>
              </a:rPr>
              <a:t>con un estudio o diagnóstico de la situación comercial</a:t>
            </a:r>
            <a:r>
              <a:rPr lang="es-MX" sz="2400" dirty="0" smtClean="0">
                <a:solidFill>
                  <a:prstClr val="black"/>
                </a:solidFill>
                <a:latin typeface="Times New Roman" panose="02020603050405020304" pitchFamily="18" charset="0"/>
                <a:cs typeface="Times New Roman" panose="02020603050405020304" pitchFamily="18" charset="0"/>
              </a:rPr>
              <a:t>.</a:t>
            </a:r>
          </a:p>
        </p:txBody>
      </p:sp>
      <p:sp>
        <p:nvSpPr>
          <p:cNvPr id="5" name="Rectángulo 4"/>
          <p:cNvSpPr/>
          <p:nvPr/>
        </p:nvSpPr>
        <p:spPr>
          <a:xfrm>
            <a:off x="877352" y="1309629"/>
            <a:ext cx="10430026" cy="830997"/>
          </a:xfrm>
          <a:prstGeom prst="rect">
            <a:avLst/>
          </a:prstGeom>
        </p:spPr>
        <p:txBody>
          <a:bodyPr wrap="square">
            <a:spAutoFit/>
          </a:bodyPr>
          <a:lstStyle/>
          <a:p>
            <a:pPr algn="just"/>
            <a:r>
              <a:rPr lang="es-MX" sz="2400" u="sng" dirty="0">
                <a:solidFill>
                  <a:srgbClr val="0070C0"/>
                </a:solidFill>
                <a:latin typeface="Times New Roman" panose="02020603050405020304" pitchFamily="18" charset="0"/>
                <a:cs typeface="Times New Roman" panose="02020603050405020304" pitchFamily="18" charset="0"/>
              </a:rPr>
              <a:t>Se le podrá apoyar hasta con 10 o 15 </a:t>
            </a:r>
            <a:r>
              <a:rPr lang="es-MX" sz="2400" u="sng" dirty="0" smtClean="0">
                <a:solidFill>
                  <a:srgbClr val="0070C0"/>
                </a:solidFill>
                <a:latin typeface="Times New Roman" panose="02020603050405020304" pitchFamily="18" charset="0"/>
                <a:cs typeface="Times New Roman" panose="02020603050405020304" pitchFamily="18" charset="0"/>
              </a:rPr>
              <a:t>% adicionales </a:t>
            </a:r>
            <a:r>
              <a:rPr lang="es-MX" sz="2400" u="sng" dirty="0">
                <a:solidFill>
                  <a:srgbClr val="0070C0"/>
                </a:solidFill>
                <a:latin typeface="Times New Roman" panose="02020603050405020304" pitchFamily="18" charset="0"/>
                <a:cs typeface="Times New Roman" panose="02020603050405020304" pitchFamily="18" charset="0"/>
              </a:rPr>
              <a:t>respectivamente en las acciones de mejoramiento de la </a:t>
            </a:r>
            <a:r>
              <a:rPr lang="es-MX" sz="2400" u="sng" dirty="0" smtClean="0">
                <a:solidFill>
                  <a:srgbClr val="0070C0"/>
                </a:solidFill>
                <a:latin typeface="Times New Roman" panose="02020603050405020304" pitchFamily="18" charset="0"/>
                <a:cs typeface="Times New Roman" panose="02020603050405020304" pitchFamily="18" charset="0"/>
              </a:rPr>
              <a:t>eficiencia.</a:t>
            </a:r>
            <a:endParaRPr lang="es-MX" sz="2400" u="sng" dirty="0">
              <a:solidFill>
                <a:srgbClr val="0070C0"/>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1959582" y="402630"/>
            <a:ext cx="8574910"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Apoyos adicionales</a:t>
            </a:r>
          </a:p>
        </p:txBody>
      </p:sp>
      <p:grpSp>
        <p:nvGrpSpPr>
          <p:cNvPr id="17" name="Grupo 16"/>
          <p:cNvGrpSpPr/>
          <p:nvPr/>
        </p:nvGrpSpPr>
        <p:grpSpPr>
          <a:xfrm>
            <a:off x="317680" y="1229162"/>
            <a:ext cx="11487877" cy="4740104"/>
            <a:chOff x="334009" y="1740374"/>
            <a:chExt cx="11618505" cy="4359728"/>
          </a:xfrm>
          <a:effectLst>
            <a:outerShdw blurRad="50800" dist="38100" dir="2700000" algn="tl" rotWithShape="0">
              <a:prstClr val="black">
                <a:alpha val="40000"/>
              </a:prstClr>
            </a:outerShdw>
          </a:effectLst>
        </p:grpSpPr>
        <p:cxnSp>
          <p:nvCxnSpPr>
            <p:cNvPr id="18" name="Conector recto 17"/>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251339" y="-57943"/>
            <a:ext cx="3018433" cy="634225"/>
            <a:chOff x="251339" y="-57943"/>
            <a:chExt cx="3018433" cy="634225"/>
          </a:xfrm>
        </p:grpSpPr>
        <p:sp>
          <p:nvSpPr>
            <p:cNvPr id="28" name="Rectángulo 27"/>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9" name="Imagen 18"/>
          <p:cNvPicPr/>
          <p:nvPr/>
        </p:nvPicPr>
        <p:blipFill>
          <a:blip r:embed="rId6">
            <a:extLst>
              <a:ext uri="{28A0092B-C50C-407E-A947-70E740481C1C}">
                <a14:useLocalDpi xmlns:a14="http://schemas.microsoft.com/office/drawing/2010/main" val="0"/>
              </a:ext>
            </a:extLst>
          </a:blip>
          <a:srcRect/>
          <a:stretch>
            <a:fillRect/>
          </a:stretch>
        </p:blipFill>
        <p:spPr bwMode="auto">
          <a:xfrm>
            <a:off x="4467897" y="0"/>
            <a:ext cx="4648610" cy="548640"/>
          </a:xfrm>
          <a:prstGeom prst="rect">
            <a:avLst/>
          </a:prstGeom>
          <a:noFill/>
        </p:spPr>
      </p:pic>
    </p:spTree>
    <p:extLst>
      <p:ext uri="{BB962C8B-B14F-4D97-AF65-F5344CB8AC3E}">
        <p14:creationId xmlns:p14="http://schemas.microsoft.com/office/powerpoint/2010/main" val="633441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609918" y="2200794"/>
            <a:ext cx="10706309" cy="2246769"/>
          </a:xfrm>
          <a:prstGeom prst="rect">
            <a:avLst/>
          </a:prstGeom>
        </p:spPr>
        <p:txBody>
          <a:bodyPr wrap="square">
            <a:spAutoFit/>
          </a:bodyPr>
          <a:lstStyle/>
          <a:p>
            <a:pPr algn="just"/>
            <a:r>
              <a:rPr lang="es-MX" sz="2800" dirty="0" smtClean="0">
                <a:solidFill>
                  <a:prstClr val="black"/>
                </a:solidFill>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En localidades donde el “Indicador de carencia por acceso a los servicios básicos en la vivienda” determina que falta el servicio y que atiendan la pobreza extrema, y en localidades de municipios de hasta 14,999 habitantes considerados </a:t>
            </a:r>
            <a:r>
              <a:rPr lang="es-MX" sz="2800" dirty="0" smtClean="0">
                <a:latin typeface="Times New Roman" panose="02020603050405020304" pitchFamily="18" charset="0"/>
                <a:cs typeface="Times New Roman" panose="02020603050405020304" pitchFamily="18" charset="0"/>
              </a:rPr>
              <a:t>en SINHAMBRE, </a:t>
            </a:r>
            <a:r>
              <a:rPr lang="es-MX" sz="2800" dirty="0">
                <a:latin typeface="Times New Roman" panose="02020603050405020304" pitchFamily="18" charset="0"/>
                <a:cs typeface="Times New Roman" panose="02020603050405020304" pitchFamily="18" charset="0"/>
              </a:rPr>
              <a:t>con cobertura de agua hasta de 20</a:t>
            </a:r>
            <a:r>
              <a:rPr lang="es-MX" sz="2800" dirty="0" smtClean="0">
                <a:latin typeface="Times New Roman" panose="02020603050405020304" pitchFamily="18" charset="0"/>
                <a:cs typeface="Times New Roman" panose="02020603050405020304" pitchFamily="18" charset="0"/>
              </a:rPr>
              <a:t>%. </a:t>
            </a:r>
            <a:endParaRPr lang="es-MX" sz="2800" dirty="0">
              <a:solidFill>
                <a:prstClr val="black"/>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0" y="522357"/>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Aportación 100% Federal</a:t>
            </a:r>
          </a:p>
        </p:txBody>
      </p:sp>
      <p:grpSp>
        <p:nvGrpSpPr>
          <p:cNvPr id="16" name="Grupo 15"/>
          <p:cNvGrpSpPr/>
          <p:nvPr/>
        </p:nvGrpSpPr>
        <p:grpSpPr>
          <a:xfrm>
            <a:off x="317680" y="2063019"/>
            <a:ext cx="11487877" cy="2345695"/>
            <a:chOff x="334009" y="1740374"/>
            <a:chExt cx="11618505" cy="4359728"/>
          </a:xfrm>
          <a:effectLst>
            <a:outerShdw blurRad="50800" dist="38100" dir="2700000" algn="tl" rotWithShape="0">
              <a:prstClr val="black">
                <a:alpha val="40000"/>
              </a:prstClr>
            </a:outerShdw>
          </a:effectLst>
        </p:grpSpPr>
        <p:cxnSp>
          <p:nvCxnSpPr>
            <p:cNvPr id="17" name="Conector recto 16"/>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251339" y="-57943"/>
            <a:ext cx="3018433" cy="634225"/>
            <a:chOff x="251339" y="-57943"/>
            <a:chExt cx="3018433" cy="634225"/>
          </a:xfrm>
        </p:grpSpPr>
        <p:sp>
          <p:nvSpPr>
            <p:cNvPr id="27" name="Rectángulo 26"/>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9" name="Imagen 18"/>
          <p:cNvPicPr/>
          <p:nvPr/>
        </p:nvPicPr>
        <p:blipFill>
          <a:blip r:embed="rId6">
            <a:extLst>
              <a:ext uri="{28A0092B-C50C-407E-A947-70E740481C1C}">
                <a14:useLocalDpi xmlns:a14="http://schemas.microsoft.com/office/drawing/2010/main" val="0"/>
              </a:ext>
            </a:extLst>
          </a:blip>
          <a:srcRect/>
          <a:stretch>
            <a:fillRect/>
          </a:stretch>
        </p:blipFill>
        <p:spPr bwMode="auto">
          <a:xfrm>
            <a:off x="4701109" y="-27929"/>
            <a:ext cx="4648610" cy="548640"/>
          </a:xfrm>
          <a:prstGeom prst="rect">
            <a:avLst/>
          </a:prstGeom>
          <a:noFill/>
        </p:spPr>
      </p:pic>
    </p:spTree>
    <p:extLst>
      <p:ext uri="{BB962C8B-B14F-4D97-AF65-F5344CB8AC3E}">
        <p14:creationId xmlns:p14="http://schemas.microsoft.com/office/powerpoint/2010/main" val="3732299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68911" y="698728"/>
            <a:ext cx="4472956" cy="646331"/>
          </a:xfrm>
          <a:prstGeom prst="rect">
            <a:avLst/>
          </a:prstGeom>
        </p:spPr>
        <p:txBody>
          <a:bodyPr wrap="none">
            <a:spAutoFit/>
          </a:bodyPr>
          <a:lstStyle/>
          <a:p>
            <a:r>
              <a:rPr lang="es-MX" sz="3600"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sz="3600" u="sng" dirty="0">
              <a:solidFill>
                <a:schemeClr val="accent4">
                  <a:lumMod val="50000"/>
                </a:schemeClr>
              </a:solidFill>
            </a:endParaRPr>
          </a:p>
        </p:txBody>
      </p:sp>
      <p:sp>
        <p:nvSpPr>
          <p:cNvPr id="19" name="2 Marcador de contenido"/>
          <p:cNvSpPr txBox="1">
            <a:spLocks/>
          </p:cNvSpPr>
          <p:nvPr/>
        </p:nvSpPr>
        <p:spPr>
          <a:xfrm>
            <a:off x="1469572" y="3255842"/>
            <a:ext cx="9111342" cy="13921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4000" dirty="0">
                <a:latin typeface="Arial" panose="020B0604020202020204" pitchFamily="34" charset="0"/>
                <a:cs typeface="Arial" panose="020B0604020202020204" pitchFamily="34" charset="0"/>
              </a:rPr>
              <a:t>Localidades menores a 2,500 habitantes, con la participación comunitaria organizada. </a:t>
            </a:r>
          </a:p>
        </p:txBody>
      </p:sp>
      <p:sp>
        <p:nvSpPr>
          <p:cNvPr id="20" name="Rectángulo 19"/>
          <p:cNvSpPr/>
          <p:nvPr/>
        </p:nvSpPr>
        <p:spPr>
          <a:xfrm>
            <a:off x="0" y="1785808"/>
            <a:ext cx="12192000" cy="584775"/>
          </a:xfrm>
          <a:prstGeom prst="rect">
            <a:avLst/>
          </a:prstGeom>
        </p:spPr>
        <p:txBody>
          <a:bodyPr wrap="square">
            <a:spAutoFit/>
          </a:bodyPr>
          <a:lstStyle/>
          <a:p>
            <a:pPr algn="ct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r>
              <a:rPr lang="es-MX" sz="3200" b="1" cap="small"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Quiénes </a:t>
            </a:r>
            <a:r>
              <a:rPr lang="es-MX" sz="3200" b="1" cap="small"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elegibles</a:t>
            </a: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endParaRPr lang="es-MX" sz="2800" b="1" cap="small"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8" name="Grupo 17"/>
          <p:cNvGrpSpPr/>
          <p:nvPr/>
        </p:nvGrpSpPr>
        <p:grpSpPr>
          <a:xfrm>
            <a:off x="9102047" y="106286"/>
            <a:ext cx="3073578" cy="353943"/>
            <a:chOff x="4576628" y="99195"/>
            <a:chExt cx="3073578" cy="353943"/>
          </a:xfrm>
        </p:grpSpPr>
        <p:sp>
          <p:nvSpPr>
            <p:cNvPr id="21"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2"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925635"/>
            <a:ext cx="10597243" cy="2152554"/>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793" y="579377"/>
            <a:ext cx="934363" cy="916865"/>
          </a:xfrm>
          <a:prstGeom prst="rect">
            <a:avLst/>
          </a:prstGeom>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14671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1" name="Rectángulo 30"/>
          <p:cNvSpPr/>
          <p:nvPr/>
        </p:nvSpPr>
        <p:spPr>
          <a:xfrm>
            <a:off x="326571" y="1365699"/>
            <a:ext cx="11609615" cy="49891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s-MX" sz="2400" dirty="0" smtClean="0">
                <a:solidFill>
                  <a:srgbClr val="0070C0"/>
                </a:solidFill>
                <a:latin typeface="Times New Roman" panose="02020603050405020304" pitchFamily="18" charset="0"/>
                <a:cs typeface="Times New Roman" panose="02020603050405020304" pitchFamily="18" charset="0"/>
              </a:rPr>
              <a:t>Localidades:</a:t>
            </a:r>
          </a:p>
          <a:p>
            <a:pPr marL="712788"/>
            <a:r>
              <a:rPr lang="es-MX" sz="2400" dirty="0" smtClean="0">
                <a:solidFill>
                  <a:srgbClr val="0070C0"/>
                </a:solidFill>
                <a:latin typeface="Times New Roman" panose="02020603050405020304" pitchFamily="18" charset="0"/>
                <a:cs typeface="Times New Roman" panose="02020603050405020304" pitchFamily="18" charset="0"/>
              </a:rPr>
              <a:t>Que </a:t>
            </a:r>
            <a:r>
              <a:rPr lang="es-MX" sz="2400" dirty="0">
                <a:solidFill>
                  <a:srgbClr val="0070C0"/>
                </a:solidFill>
                <a:latin typeface="Times New Roman" panose="02020603050405020304" pitchFamily="18" charset="0"/>
                <a:cs typeface="Times New Roman" panose="02020603050405020304" pitchFamily="18" charset="0"/>
              </a:rPr>
              <a:t>al dotarlas de </a:t>
            </a:r>
            <a:r>
              <a:rPr lang="es-MX" sz="2400" dirty="0" smtClean="0">
                <a:solidFill>
                  <a:srgbClr val="0070C0"/>
                </a:solidFill>
                <a:latin typeface="Times New Roman" panose="02020603050405020304" pitchFamily="18" charset="0"/>
                <a:cs typeface="Times New Roman" panose="02020603050405020304" pitchFamily="18" charset="0"/>
              </a:rPr>
              <a:t>los servicios impacten </a:t>
            </a:r>
            <a:r>
              <a:rPr lang="es-MX" sz="2400" dirty="0">
                <a:solidFill>
                  <a:srgbClr val="0070C0"/>
                </a:solidFill>
                <a:latin typeface="Times New Roman" panose="02020603050405020304" pitchFamily="18" charset="0"/>
                <a:cs typeface="Times New Roman" panose="02020603050405020304" pitchFamily="18" charset="0"/>
              </a:rPr>
              <a:t>directamente en el “Indicador de carencia por acceso a los servicios básicos en la vivienda” determinado por CONEVAL.</a:t>
            </a:r>
          </a:p>
          <a:p>
            <a:pPr marL="712788"/>
            <a:r>
              <a:rPr lang="es-MX" sz="2400" dirty="0">
                <a:solidFill>
                  <a:prstClr val="black"/>
                </a:solidFill>
                <a:latin typeface="Times New Roman" panose="02020603050405020304" pitchFamily="18" charset="0"/>
                <a:cs typeface="Times New Roman" panose="02020603050405020304" pitchFamily="18" charset="0"/>
              </a:rPr>
              <a:t>D</a:t>
            </a:r>
            <a:r>
              <a:rPr lang="es-MX" sz="2400" dirty="0" smtClean="0">
                <a:solidFill>
                  <a:prstClr val="black"/>
                </a:solidFill>
                <a:latin typeface="Times New Roman" panose="02020603050405020304" pitchFamily="18" charset="0"/>
                <a:cs typeface="Times New Roman" panose="02020603050405020304" pitchFamily="18" charset="0"/>
              </a:rPr>
              <a:t>e </a:t>
            </a:r>
            <a:r>
              <a:rPr lang="es-MX" sz="2400" dirty="0">
                <a:solidFill>
                  <a:prstClr val="black"/>
                </a:solidFill>
                <a:latin typeface="Times New Roman" panose="02020603050405020304" pitchFamily="18" charset="0"/>
                <a:cs typeface="Times New Roman" panose="02020603050405020304" pitchFamily="18" charset="0"/>
              </a:rPr>
              <a:t>los municipios considerados </a:t>
            </a:r>
            <a:r>
              <a:rPr lang="es-MX" sz="2400" dirty="0" smtClean="0">
                <a:solidFill>
                  <a:prstClr val="black"/>
                </a:solidFill>
                <a:latin typeface="Times New Roman" panose="02020603050405020304" pitchFamily="18" charset="0"/>
                <a:cs typeface="Times New Roman" panose="02020603050405020304" pitchFamily="18" charset="0"/>
              </a:rPr>
              <a:t>en SINHAMBRE; </a:t>
            </a:r>
            <a:r>
              <a:rPr lang="es-MX" sz="2400" dirty="0">
                <a:solidFill>
                  <a:prstClr val="black"/>
                </a:solidFill>
                <a:latin typeface="Times New Roman" panose="02020603050405020304" pitchFamily="18" charset="0"/>
                <a:cs typeface="Times New Roman" panose="02020603050405020304" pitchFamily="18" charset="0"/>
              </a:rPr>
              <a:t>con cobertura de agua de hasta 20%.</a:t>
            </a:r>
          </a:p>
          <a:p>
            <a:pPr marL="712788"/>
            <a:r>
              <a:rPr lang="es-MX" sz="2400" dirty="0">
                <a:solidFill>
                  <a:prstClr val="black"/>
                </a:solidFill>
                <a:latin typeface="Times New Roman" panose="02020603050405020304" pitchFamily="18" charset="0"/>
                <a:cs typeface="Times New Roman" panose="02020603050405020304" pitchFamily="18" charset="0"/>
              </a:rPr>
              <a:t>D</a:t>
            </a:r>
            <a:r>
              <a:rPr lang="es-MX" sz="2400" dirty="0" smtClean="0">
                <a:solidFill>
                  <a:prstClr val="black"/>
                </a:solidFill>
                <a:latin typeface="Times New Roman" panose="02020603050405020304" pitchFamily="18" charset="0"/>
                <a:cs typeface="Times New Roman" panose="02020603050405020304" pitchFamily="18" charset="0"/>
              </a:rPr>
              <a:t>eterminadas </a:t>
            </a:r>
            <a:r>
              <a:rPr lang="es-MX" sz="2400" dirty="0">
                <a:solidFill>
                  <a:prstClr val="black"/>
                </a:solidFill>
                <a:latin typeface="Times New Roman" panose="02020603050405020304" pitchFamily="18" charset="0"/>
                <a:cs typeface="Times New Roman" panose="02020603050405020304" pitchFamily="18" charset="0"/>
              </a:rPr>
              <a:t>por </a:t>
            </a:r>
            <a:r>
              <a:rPr lang="es-MX" sz="2400" dirty="0" smtClean="0">
                <a:solidFill>
                  <a:prstClr val="black"/>
                </a:solidFill>
                <a:latin typeface="Times New Roman" panose="02020603050405020304" pitchFamily="18" charset="0"/>
                <a:cs typeface="Times New Roman" panose="02020603050405020304" pitchFamily="18" charset="0"/>
              </a:rPr>
              <a:t>CONAGUA </a:t>
            </a:r>
            <a:r>
              <a:rPr lang="es-MX" sz="2400" dirty="0">
                <a:solidFill>
                  <a:prstClr val="black"/>
                </a:solidFill>
                <a:latin typeface="Times New Roman" panose="02020603050405020304" pitchFamily="18" charset="0"/>
                <a:cs typeface="Times New Roman" panose="02020603050405020304" pitchFamily="18" charset="0"/>
              </a:rPr>
              <a:t>como prioritarias o iniciadas en ejercicios anteriores.</a:t>
            </a:r>
          </a:p>
          <a:p>
            <a:pPr marL="712788"/>
            <a:r>
              <a:rPr lang="es-MX" sz="2400" dirty="0" smtClean="0">
                <a:solidFill>
                  <a:prstClr val="black"/>
                </a:solidFill>
                <a:latin typeface="Times New Roman" panose="02020603050405020304" pitchFamily="18" charset="0"/>
                <a:cs typeface="Times New Roman" panose="02020603050405020304" pitchFamily="18" charset="0"/>
              </a:rPr>
              <a:t>De </a:t>
            </a:r>
            <a:r>
              <a:rPr lang="es-MX" sz="2400" dirty="0">
                <a:solidFill>
                  <a:prstClr val="black"/>
                </a:solidFill>
                <a:latin typeface="Times New Roman" panose="02020603050405020304" pitchFamily="18" charset="0"/>
                <a:cs typeface="Times New Roman" panose="02020603050405020304" pitchFamily="18" charset="0"/>
              </a:rPr>
              <a:t>alta y muy alta marginación</a:t>
            </a:r>
            <a:r>
              <a:rPr lang="es-MX" sz="2400" dirty="0" smtClean="0">
                <a:solidFill>
                  <a:prstClr val="black"/>
                </a:solidFill>
                <a:latin typeface="Times New Roman" panose="02020603050405020304" pitchFamily="18" charset="0"/>
                <a:cs typeface="Times New Roman" panose="02020603050405020304" pitchFamily="18" charset="0"/>
              </a:rPr>
              <a:t>.</a:t>
            </a:r>
            <a:endParaRPr lang="es-MX" sz="2400" dirty="0">
              <a:solidFill>
                <a:prstClr val="black"/>
              </a:solidFill>
              <a:latin typeface="Times New Roman" panose="02020603050405020304" pitchFamily="18" charset="0"/>
              <a:cs typeface="Times New Roman" panose="02020603050405020304" pitchFamily="18" charset="0"/>
            </a:endParaRPr>
          </a:p>
          <a:p>
            <a:pPr marL="712788"/>
            <a:r>
              <a:rPr lang="es-MX" sz="2400" dirty="0">
                <a:solidFill>
                  <a:prstClr val="black"/>
                </a:solidFill>
                <a:latin typeface="Times New Roman" panose="02020603050405020304" pitchFamily="18" charset="0"/>
                <a:cs typeface="Times New Roman" panose="02020603050405020304" pitchFamily="18" charset="0"/>
              </a:rPr>
              <a:t>C</a:t>
            </a:r>
            <a:r>
              <a:rPr lang="es-MX" sz="2400" dirty="0" smtClean="0">
                <a:solidFill>
                  <a:prstClr val="black"/>
                </a:solidFill>
                <a:latin typeface="Times New Roman" panose="02020603050405020304" pitchFamily="18" charset="0"/>
                <a:cs typeface="Times New Roman" panose="02020603050405020304" pitchFamily="18" charset="0"/>
              </a:rPr>
              <a:t>on </a:t>
            </a:r>
            <a:r>
              <a:rPr lang="es-MX" sz="2400" dirty="0">
                <a:solidFill>
                  <a:prstClr val="black"/>
                </a:solidFill>
                <a:latin typeface="Times New Roman" panose="02020603050405020304" pitchFamily="18" charset="0"/>
                <a:cs typeface="Times New Roman" panose="02020603050405020304" pitchFamily="18" charset="0"/>
              </a:rPr>
              <a:t>cobertura menor a </a:t>
            </a:r>
            <a:r>
              <a:rPr lang="es-MX" sz="2400" dirty="0" smtClean="0">
                <a:solidFill>
                  <a:prstClr val="black"/>
                </a:solidFill>
                <a:latin typeface="Times New Roman" panose="02020603050405020304" pitchFamily="18" charset="0"/>
                <a:cs typeface="Times New Roman" panose="02020603050405020304" pitchFamily="18" charset="0"/>
              </a:rPr>
              <a:t>20% del </a:t>
            </a:r>
            <a:r>
              <a:rPr lang="es-MX" sz="2400" dirty="0">
                <a:solidFill>
                  <a:prstClr val="black"/>
                </a:solidFill>
                <a:latin typeface="Times New Roman" panose="02020603050405020304" pitchFamily="18" charset="0"/>
                <a:cs typeface="Times New Roman" panose="02020603050405020304" pitchFamily="18" charset="0"/>
              </a:rPr>
              <a:t>servicio </a:t>
            </a:r>
            <a:r>
              <a:rPr lang="es-MX" sz="2400" dirty="0" smtClean="0">
                <a:solidFill>
                  <a:prstClr val="black"/>
                </a:solidFill>
                <a:latin typeface="Times New Roman" panose="02020603050405020304" pitchFamily="18" charset="0"/>
                <a:cs typeface="Times New Roman" panose="02020603050405020304" pitchFamily="18" charset="0"/>
              </a:rPr>
              <a:t>solicitado.</a:t>
            </a:r>
            <a:endParaRPr lang="es-MX"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s-MX" sz="2400" dirty="0">
                <a:solidFill>
                  <a:prstClr val="black"/>
                </a:solidFill>
                <a:latin typeface="Times New Roman" panose="02020603050405020304" pitchFamily="18" charset="0"/>
                <a:cs typeface="Times New Roman" panose="02020603050405020304" pitchFamily="18" charset="0"/>
              </a:rPr>
              <a:t>Incremento en cobertura </a:t>
            </a:r>
            <a:r>
              <a:rPr lang="es-MX" sz="2400" dirty="0" smtClean="0">
                <a:solidFill>
                  <a:prstClr val="black"/>
                </a:solidFill>
                <a:latin typeface="Times New Roman" panose="02020603050405020304" pitchFamily="18" charset="0"/>
                <a:cs typeface="Times New Roman" panose="02020603050405020304" pitchFamily="18" charset="0"/>
              </a:rPr>
              <a:t>en los servicios.</a:t>
            </a:r>
            <a:endParaRPr lang="es-MX"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s-MX" sz="2400" dirty="0">
                <a:solidFill>
                  <a:prstClr val="black"/>
                </a:solidFill>
                <a:latin typeface="Times New Roman" panose="02020603050405020304" pitchFamily="18" charset="0"/>
                <a:cs typeface="Times New Roman" panose="02020603050405020304" pitchFamily="18" charset="0"/>
              </a:rPr>
              <a:t>Mayor número de habitantes beneficiados.</a:t>
            </a: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1" y="1015533"/>
            <a:ext cx="12192000" cy="646331"/>
          </a:xfrm>
          <a:prstGeom prst="rect">
            <a:avLst/>
          </a:prstGeom>
        </p:spPr>
        <p:txBody>
          <a:bodyPr wrap="square">
            <a:spAutoFit/>
          </a:bodyPr>
          <a:lstStyle/>
          <a:p>
            <a:pPr algn="ctr"/>
            <a:r>
              <a:rPr lang="es-MX" sz="36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Priorización de las acciones</a:t>
            </a:r>
            <a:endParaRPr lang="es-MX" sz="2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ángulo 14"/>
          <p:cNvSpPr/>
          <p:nvPr/>
        </p:nvSpPr>
        <p:spPr>
          <a:xfrm>
            <a:off x="0" y="438284"/>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5" name="Grupo 24"/>
          <p:cNvGrpSpPr/>
          <p:nvPr/>
        </p:nvGrpSpPr>
        <p:grpSpPr>
          <a:xfrm>
            <a:off x="317680" y="1881393"/>
            <a:ext cx="11487877" cy="3998707"/>
            <a:chOff x="334009" y="1740374"/>
            <a:chExt cx="11618505" cy="4359728"/>
          </a:xfrm>
          <a:effectLst>
            <a:outerShdw blurRad="50800" dist="38100" dir="2700000" algn="tl" rotWithShape="0">
              <a:prstClr val="black">
                <a:alpha val="40000"/>
              </a:prstClr>
            </a:outerShdw>
          </a:effectLst>
        </p:grpSpPr>
        <p:cxnSp>
          <p:nvCxnSpPr>
            <p:cNvPr id="26" name="Conector recto 25"/>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a:off x="251339" y="-57943"/>
            <a:ext cx="2887801" cy="634224"/>
            <a:chOff x="251339" y="-57943"/>
            <a:chExt cx="2887801" cy="634224"/>
          </a:xfrm>
        </p:grpSpPr>
        <p:sp>
          <p:nvSpPr>
            <p:cNvPr id="30" name="Rectángulo 29"/>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6">
            <a:extLst>
              <a:ext uri="{28A0092B-C50C-407E-A947-70E740481C1C}">
                <a14:useLocalDpi xmlns:a14="http://schemas.microsoft.com/office/drawing/2010/main" val="0"/>
              </a:ext>
            </a:extLst>
          </a:blip>
          <a:srcRect/>
          <a:stretch>
            <a:fillRect/>
          </a:stretch>
        </p:blipFill>
        <p:spPr bwMode="auto">
          <a:xfrm>
            <a:off x="4245308" y="0"/>
            <a:ext cx="4648610" cy="548640"/>
          </a:xfrm>
          <a:prstGeom prst="rect">
            <a:avLst/>
          </a:prstGeom>
          <a:noFill/>
        </p:spPr>
      </p:pic>
    </p:spTree>
    <p:extLst>
      <p:ext uri="{BB962C8B-B14F-4D97-AF65-F5344CB8AC3E}">
        <p14:creationId xmlns:p14="http://schemas.microsoft.com/office/powerpoint/2010/main" val="1387092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6" name="Rectángulo 25"/>
          <p:cNvSpPr/>
          <p:nvPr/>
        </p:nvSpPr>
        <p:spPr>
          <a:xfrm>
            <a:off x="244928" y="1236129"/>
            <a:ext cx="11947071" cy="769441"/>
          </a:xfrm>
          <a:prstGeom prst="rect">
            <a:avLst/>
          </a:prstGeom>
        </p:spPr>
        <p:txBody>
          <a:bodyPr wrap="square">
            <a:spAutoFit/>
          </a:bodyPr>
          <a:lstStyle/>
          <a:p>
            <a:r>
              <a:rPr lang="es-ES" sz="4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s-MX" sz="2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ARACTERÍSTICAS DE LOS APOYOS</a:t>
            </a:r>
            <a:endParaRPr lang="es-MX" sz="32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9" name="3 Marcador de contenido"/>
          <p:cNvGraphicFramePr>
            <a:graphicFrameLocks/>
          </p:cNvGraphicFramePr>
          <p:nvPr>
            <p:extLst>
              <p:ext uri="{D42A27DB-BD31-4B8C-83A1-F6EECF244321}">
                <p14:modId xmlns:p14="http://schemas.microsoft.com/office/powerpoint/2010/main" val="3486299461"/>
              </p:ext>
            </p:extLst>
          </p:nvPr>
        </p:nvGraphicFramePr>
        <p:xfrm>
          <a:off x="527520" y="2229512"/>
          <a:ext cx="8064896" cy="3451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Rectángulo 27"/>
          <p:cNvSpPr/>
          <p:nvPr/>
        </p:nvSpPr>
        <p:spPr>
          <a:xfrm>
            <a:off x="0" y="538843"/>
            <a:ext cx="12192000" cy="707886"/>
          </a:xfrm>
          <a:prstGeom prst="rect">
            <a:avLst/>
          </a:prstGeom>
        </p:spPr>
        <p:txBody>
          <a:bodyPr wrap="square">
            <a:spAutoFit/>
          </a:bodyPr>
          <a:lstStyle/>
          <a:p>
            <a:pPr lvl="0" algn="ctr"/>
            <a:r>
              <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 es el beneficio?</a:t>
            </a:r>
          </a:p>
        </p:txBody>
      </p:sp>
      <p:grpSp>
        <p:nvGrpSpPr>
          <p:cNvPr id="30" name="Grupo 29"/>
          <p:cNvGrpSpPr/>
          <p:nvPr/>
        </p:nvGrpSpPr>
        <p:grpSpPr>
          <a:xfrm>
            <a:off x="317681" y="2139043"/>
            <a:ext cx="8777334" cy="3624943"/>
            <a:chOff x="334009" y="1740374"/>
            <a:chExt cx="11618505" cy="4359728"/>
          </a:xfrm>
          <a:effectLst>
            <a:outerShdw blurRad="50800" dist="38100" dir="2700000" algn="tl" rotWithShape="0">
              <a:prstClr val="black">
                <a:alpha val="40000"/>
              </a:prstClr>
            </a:outerShdw>
          </a:effectLst>
        </p:grpSpPr>
        <p:cxnSp>
          <p:nvCxnSpPr>
            <p:cNvPr id="32" name="Conector recto 31"/>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upo 34"/>
          <p:cNvGrpSpPr/>
          <p:nvPr/>
        </p:nvGrpSpPr>
        <p:grpSpPr>
          <a:xfrm>
            <a:off x="251339" y="-57943"/>
            <a:ext cx="2887801" cy="634224"/>
            <a:chOff x="251339" y="-57943"/>
            <a:chExt cx="2887801" cy="634224"/>
          </a:xfrm>
        </p:grpSpPr>
        <p:sp>
          <p:nvSpPr>
            <p:cNvPr id="36" name="Rectángulo 35"/>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7" name="Imagen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10">
            <a:extLst>
              <a:ext uri="{28A0092B-C50C-407E-A947-70E740481C1C}">
                <a14:useLocalDpi xmlns:a14="http://schemas.microsoft.com/office/drawing/2010/main" val="0"/>
              </a:ext>
            </a:extLst>
          </a:blip>
          <a:srcRect/>
          <a:stretch>
            <a:fillRect/>
          </a:stretch>
        </p:blipFill>
        <p:spPr bwMode="auto">
          <a:xfrm>
            <a:off x="3894158" y="-16898"/>
            <a:ext cx="4648610" cy="548640"/>
          </a:xfrm>
          <a:prstGeom prst="rect">
            <a:avLst/>
          </a:prstGeom>
          <a:noFill/>
        </p:spPr>
      </p:pic>
    </p:spTree>
    <p:extLst>
      <p:ext uri="{BB962C8B-B14F-4D97-AF65-F5344CB8AC3E}">
        <p14:creationId xmlns:p14="http://schemas.microsoft.com/office/powerpoint/2010/main" val="1935192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30" name="Rectángulo 29"/>
          <p:cNvSpPr/>
          <p:nvPr/>
        </p:nvSpPr>
        <p:spPr>
          <a:xfrm>
            <a:off x="277586" y="700949"/>
            <a:ext cx="11544300" cy="58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b="1" dirty="0" smtClean="0">
                <a:solidFill>
                  <a:prstClr val="black"/>
                </a:solidFill>
                <a:latin typeface="Times New Roman" panose="02020603050405020304" pitchFamily="18" charset="0"/>
                <a:cs typeface="Times New Roman" panose="02020603050405020304" pitchFamily="18" charset="0"/>
              </a:rPr>
              <a:t>Infraestructura:</a:t>
            </a:r>
          </a:p>
          <a:p>
            <a:pPr algn="just"/>
            <a:endParaRPr lang="es-MX" sz="1400" b="1"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Estudios </a:t>
            </a:r>
            <a:r>
              <a:rPr lang="es-MX" sz="2400" dirty="0">
                <a:solidFill>
                  <a:prstClr val="black"/>
                </a:solidFill>
                <a:latin typeface="Times New Roman" panose="02020603050405020304" pitchFamily="18" charset="0"/>
                <a:cs typeface="Times New Roman" panose="02020603050405020304" pitchFamily="18" charset="0"/>
              </a:rPr>
              <a:t>de factibilidad técnica, </a:t>
            </a:r>
            <a:r>
              <a:rPr lang="es-MX" sz="2400" dirty="0" smtClean="0">
                <a:solidFill>
                  <a:prstClr val="black"/>
                </a:solidFill>
                <a:latin typeface="Times New Roman" panose="02020603050405020304" pitchFamily="18" charset="0"/>
                <a:cs typeface="Times New Roman" panose="02020603050405020304" pitchFamily="18" charset="0"/>
              </a:rPr>
              <a:t>económica </a:t>
            </a:r>
            <a:r>
              <a:rPr lang="es-MX" sz="2400" dirty="0">
                <a:solidFill>
                  <a:prstClr val="black"/>
                </a:solidFill>
                <a:latin typeface="Times New Roman" panose="02020603050405020304" pitchFamily="18" charset="0"/>
                <a:cs typeface="Times New Roman" panose="02020603050405020304" pitchFamily="18" charset="0"/>
              </a:rPr>
              <a:t>y proyectos de ingeniería básica y ejecutivos. </a:t>
            </a:r>
          </a:p>
          <a:p>
            <a:pPr marL="285750" indent="-285750" algn="just">
              <a:buFont typeface="Arial" panose="020B0604020202020204" pitchFamily="34" charset="0"/>
              <a:buChar char="•"/>
            </a:pPr>
            <a:r>
              <a:rPr lang="es-MX" sz="2400" u="sng" dirty="0" smtClean="0">
                <a:solidFill>
                  <a:srgbClr val="0070C0"/>
                </a:solidFill>
                <a:latin typeface="Times New Roman" panose="02020603050405020304" pitchFamily="18" charset="0"/>
                <a:cs typeface="Times New Roman" panose="02020603050405020304" pitchFamily="18" charset="0"/>
              </a:rPr>
              <a:t>PROCAPTAR </a:t>
            </a:r>
            <a:r>
              <a:rPr lang="es-MX" sz="2400" u="sng" dirty="0">
                <a:solidFill>
                  <a:srgbClr val="0070C0"/>
                </a:solidFill>
                <a:latin typeface="Times New Roman" panose="02020603050405020304" pitchFamily="18" charset="0"/>
                <a:cs typeface="Times New Roman" panose="02020603050405020304" pitchFamily="18" charset="0"/>
              </a:rPr>
              <a:t>construcción de obras de agua potable y saneamiento a través de proyectos de captación de agua de lluvia (PROCAPTAR) y soluciones de saneamiento. </a:t>
            </a: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Construcción</a:t>
            </a:r>
            <a:r>
              <a:rPr lang="es-MX" sz="2400" dirty="0">
                <a:solidFill>
                  <a:prstClr val="black"/>
                </a:solidFill>
                <a:latin typeface="Times New Roman" panose="02020603050405020304" pitchFamily="18" charset="0"/>
                <a:cs typeface="Times New Roman" panose="02020603050405020304" pitchFamily="18" charset="0"/>
              </a:rPr>
              <a:t>, ampliación y en su caso, rehabilitación de </a:t>
            </a:r>
            <a:r>
              <a:rPr lang="es-MX" sz="2400" dirty="0" smtClean="0">
                <a:solidFill>
                  <a:prstClr val="black"/>
                </a:solidFill>
                <a:latin typeface="Times New Roman" panose="02020603050405020304" pitchFamily="18" charset="0"/>
                <a:cs typeface="Times New Roman" panose="02020603050405020304" pitchFamily="18" charset="0"/>
              </a:rPr>
              <a:t>las obras. </a:t>
            </a:r>
            <a:endParaRPr lang="es-MX" sz="2400" dirty="0">
              <a:solidFill>
                <a:prstClr val="black"/>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Adquisición </a:t>
            </a:r>
            <a:r>
              <a:rPr lang="es-MX" sz="2400" dirty="0">
                <a:solidFill>
                  <a:prstClr val="black"/>
                </a:solidFill>
                <a:latin typeface="Times New Roman" panose="02020603050405020304" pitchFamily="18" charset="0"/>
                <a:cs typeface="Times New Roman" panose="02020603050405020304" pitchFamily="18" charset="0"/>
              </a:rPr>
              <a:t>de tubería, materiales y piezas especiales para sistema de agua </a:t>
            </a:r>
            <a:r>
              <a:rPr lang="es-MX" sz="2400" dirty="0" smtClean="0">
                <a:solidFill>
                  <a:prstClr val="black"/>
                </a:solidFill>
                <a:latin typeface="Times New Roman" panose="02020603050405020304" pitchFamily="18" charset="0"/>
                <a:cs typeface="Times New Roman" panose="02020603050405020304" pitchFamily="18" charset="0"/>
              </a:rPr>
              <a:t>potable. </a:t>
            </a: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Adquisición e instalación </a:t>
            </a:r>
            <a:r>
              <a:rPr lang="es-MX" sz="2400" dirty="0">
                <a:solidFill>
                  <a:prstClr val="black"/>
                </a:solidFill>
                <a:latin typeface="Times New Roman" panose="02020603050405020304" pitchFamily="18" charset="0"/>
                <a:cs typeface="Times New Roman" panose="02020603050405020304" pitchFamily="18" charset="0"/>
              </a:rPr>
              <a:t>de bebederos en centros deportivos, parques, jardines, de ser posible en escuelas, </a:t>
            </a:r>
            <a:r>
              <a:rPr lang="es-MX" sz="2400" dirty="0" smtClean="0">
                <a:solidFill>
                  <a:prstClr val="black"/>
                </a:solidFill>
                <a:latin typeface="Times New Roman" panose="02020603050405020304" pitchFamily="18" charset="0"/>
                <a:cs typeface="Times New Roman" panose="02020603050405020304" pitchFamily="18" charset="0"/>
              </a:rPr>
              <a:t>etc. (Estrategia contra la Obesidad)</a:t>
            </a: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Supervisión </a:t>
            </a:r>
            <a:r>
              <a:rPr lang="es-MX" sz="2400" dirty="0">
                <a:solidFill>
                  <a:prstClr val="black"/>
                </a:solidFill>
                <a:latin typeface="Times New Roman" panose="02020603050405020304" pitchFamily="18" charset="0"/>
                <a:cs typeface="Times New Roman" panose="02020603050405020304" pitchFamily="18" charset="0"/>
              </a:rPr>
              <a:t>técnica de las </a:t>
            </a:r>
            <a:r>
              <a:rPr lang="es-MX" sz="2400" dirty="0" smtClean="0">
                <a:solidFill>
                  <a:prstClr val="black"/>
                </a:solidFill>
                <a:latin typeface="Times New Roman" panose="02020603050405020304" pitchFamily="18" charset="0"/>
                <a:cs typeface="Times New Roman" panose="02020603050405020304" pitchFamily="18" charset="0"/>
              </a:rPr>
              <a:t>obras, máximo </a:t>
            </a:r>
            <a:r>
              <a:rPr lang="es-MX" sz="2400" dirty="0">
                <a:solidFill>
                  <a:prstClr val="black"/>
                </a:solidFill>
                <a:latin typeface="Times New Roman" panose="02020603050405020304" pitchFamily="18" charset="0"/>
                <a:cs typeface="Times New Roman" panose="02020603050405020304" pitchFamily="18" charset="0"/>
              </a:rPr>
              <a:t>el 2.8% de gastos con respecto al monto de las obras del programa. </a:t>
            </a:r>
          </a:p>
          <a:p>
            <a:pPr marL="285750" indent="-285750" algn="just">
              <a:buFont typeface="Arial" panose="020B0604020202020204" pitchFamily="34" charset="0"/>
              <a:buChar char="•"/>
            </a:pPr>
            <a:r>
              <a:rPr lang="es-MX" sz="2400" dirty="0" smtClean="0">
                <a:solidFill>
                  <a:prstClr val="black"/>
                </a:solidFill>
                <a:latin typeface="Times New Roman" panose="02020603050405020304" pitchFamily="18" charset="0"/>
                <a:cs typeface="Times New Roman" panose="02020603050405020304" pitchFamily="18" charset="0"/>
              </a:rPr>
              <a:t>Desarrollo </a:t>
            </a:r>
            <a:r>
              <a:rPr lang="es-MX" sz="2400" dirty="0">
                <a:solidFill>
                  <a:prstClr val="black"/>
                </a:solidFill>
                <a:latin typeface="Times New Roman" panose="02020603050405020304" pitchFamily="18" charset="0"/>
                <a:cs typeface="Times New Roman" panose="02020603050405020304" pitchFamily="18" charset="0"/>
              </a:rPr>
              <a:t>de proyectos piloto para </a:t>
            </a:r>
            <a:r>
              <a:rPr lang="es-MX" sz="2400" dirty="0" smtClean="0">
                <a:solidFill>
                  <a:prstClr val="black"/>
                </a:solidFill>
                <a:latin typeface="Times New Roman" panose="02020603050405020304" pitchFamily="18" charset="0"/>
                <a:cs typeface="Times New Roman" panose="02020603050405020304" pitchFamily="18" charset="0"/>
              </a:rPr>
              <a:t>saneamiento.</a:t>
            </a:r>
            <a:endParaRPr lang="es-MX" sz="2400" dirty="0">
              <a:solidFill>
                <a:prstClr val="black"/>
              </a:solidFill>
              <a:latin typeface="Times New Roman" panose="02020603050405020304" pitchFamily="18" charset="0"/>
              <a:cs typeface="Times New Roman" panose="02020603050405020304" pitchFamily="18" charset="0"/>
            </a:endParaRPr>
          </a:p>
          <a:p>
            <a:pPr algn="just"/>
            <a:endParaRPr lang="es-MX" sz="2400" dirty="0">
              <a:solidFill>
                <a:prstClr val="black"/>
              </a:solidFill>
              <a:latin typeface="Times New Roman" panose="02020603050405020304" pitchFamily="18" charset="0"/>
              <a:cs typeface="Times New Roman" panose="02020603050405020304" pitchFamily="18" charset="0"/>
            </a:endParaRPr>
          </a:p>
        </p:txBody>
      </p:sp>
      <p:sp>
        <p:nvSpPr>
          <p:cNvPr id="17" name="Rectángulo 16"/>
          <p:cNvSpPr/>
          <p:nvPr/>
        </p:nvSpPr>
        <p:spPr>
          <a:xfrm>
            <a:off x="0" y="455876"/>
            <a:ext cx="12192000" cy="707886"/>
          </a:xfrm>
          <a:prstGeom prst="rect">
            <a:avLst/>
          </a:prstGeom>
        </p:spPr>
        <p:txBody>
          <a:bodyPr wrap="square">
            <a:spAutoFit/>
          </a:bodyPr>
          <a:lstStyle/>
          <a:p>
            <a:pPr lvl="0" algn="ct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¿Cuáles son las acciones </a:t>
            </a:r>
            <a:r>
              <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legibles?</a:t>
            </a:r>
            <a:endPar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6" name="Grupo 15"/>
          <p:cNvGrpSpPr/>
          <p:nvPr/>
        </p:nvGrpSpPr>
        <p:grpSpPr>
          <a:xfrm>
            <a:off x="317680" y="1730827"/>
            <a:ext cx="11618506" cy="4147459"/>
            <a:chOff x="334009" y="1740374"/>
            <a:chExt cx="11618505" cy="4359728"/>
          </a:xfrm>
          <a:effectLst>
            <a:outerShdw blurRad="50800" dist="38100" dir="2700000" algn="tl" rotWithShape="0">
              <a:prstClr val="black">
                <a:alpha val="40000"/>
              </a:prstClr>
            </a:outerShdw>
          </a:effectLst>
        </p:grpSpPr>
        <p:cxnSp>
          <p:nvCxnSpPr>
            <p:cNvPr id="25" name="Conector recto 24"/>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251339" y="-57943"/>
            <a:ext cx="2887801" cy="634224"/>
            <a:chOff x="251339" y="-57943"/>
            <a:chExt cx="2887801" cy="634224"/>
          </a:xfrm>
        </p:grpSpPr>
        <p:sp>
          <p:nvSpPr>
            <p:cNvPr id="29" name="Rectángulo 28"/>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4289969" y="-52957"/>
            <a:ext cx="4648610" cy="548640"/>
          </a:xfrm>
          <a:prstGeom prst="rect">
            <a:avLst/>
          </a:prstGeom>
          <a:noFill/>
        </p:spPr>
      </p:pic>
    </p:spTree>
    <p:extLst>
      <p:ext uri="{BB962C8B-B14F-4D97-AF65-F5344CB8AC3E}">
        <p14:creationId xmlns:p14="http://schemas.microsoft.com/office/powerpoint/2010/main" val="213596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0" name="Rectángulo 29"/>
          <p:cNvSpPr/>
          <p:nvPr/>
        </p:nvSpPr>
        <p:spPr>
          <a:xfrm>
            <a:off x="228600" y="749936"/>
            <a:ext cx="11707586" cy="58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b="1" dirty="0" smtClean="0">
                <a:solidFill>
                  <a:prstClr val="black"/>
                </a:solidFill>
                <a:latin typeface="Times New Roman" panose="02020603050405020304" pitchFamily="18" charset="0"/>
                <a:cs typeface="Times New Roman" panose="02020603050405020304" pitchFamily="18" charset="0"/>
              </a:rPr>
              <a:t>Atención social y participación comunitaria.-</a:t>
            </a:r>
          </a:p>
          <a:p>
            <a:pPr algn="just"/>
            <a:endParaRPr lang="es-MX" sz="2300"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Elaboración </a:t>
            </a:r>
            <a:r>
              <a:rPr lang="es-MX" sz="2300" dirty="0">
                <a:solidFill>
                  <a:prstClr val="black"/>
                </a:solidFill>
                <a:latin typeface="Times New Roman" panose="02020603050405020304" pitchFamily="18" charset="0"/>
                <a:cs typeface="Times New Roman" panose="02020603050405020304" pitchFamily="18" charset="0"/>
              </a:rPr>
              <a:t>de diagnósticos participativos y dictámenes de factibilidad social de la situación </a:t>
            </a:r>
            <a:r>
              <a:rPr lang="es-MX" sz="2300" dirty="0" smtClean="0">
                <a:solidFill>
                  <a:prstClr val="black"/>
                </a:solidFill>
                <a:latin typeface="Times New Roman" panose="02020603050405020304" pitchFamily="18" charset="0"/>
                <a:cs typeface="Times New Roman" panose="02020603050405020304" pitchFamily="18" charset="0"/>
              </a:rPr>
              <a:t>económico-social.</a:t>
            </a:r>
            <a:endParaRPr lang="es-MX" sz="23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Desarrollo </a:t>
            </a:r>
            <a:r>
              <a:rPr lang="es-MX" sz="2300" dirty="0">
                <a:solidFill>
                  <a:prstClr val="black"/>
                </a:solidFill>
                <a:latin typeface="Times New Roman" panose="02020603050405020304" pitchFamily="18" charset="0"/>
                <a:cs typeface="Times New Roman" panose="02020603050405020304" pitchFamily="18" charset="0"/>
              </a:rPr>
              <a:t>de actividades de </a:t>
            </a:r>
            <a:r>
              <a:rPr lang="es-MX" sz="2300" dirty="0" smtClean="0">
                <a:solidFill>
                  <a:prstClr val="black"/>
                </a:solidFill>
                <a:latin typeface="Times New Roman" panose="02020603050405020304" pitchFamily="18" charset="0"/>
                <a:cs typeface="Times New Roman" panose="02020603050405020304" pitchFamily="18" charset="0"/>
              </a:rPr>
              <a:t>promoción.</a:t>
            </a:r>
            <a:endParaRPr lang="es-MX" sz="23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Implementación </a:t>
            </a:r>
            <a:r>
              <a:rPr lang="es-MX" sz="2300" dirty="0">
                <a:solidFill>
                  <a:prstClr val="black"/>
                </a:solidFill>
                <a:latin typeface="Times New Roman" panose="02020603050405020304" pitchFamily="18" charset="0"/>
                <a:cs typeface="Times New Roman" panose="02020603050405020304" pitchFamily="18" charset="0"/>
              </a:rPr>
              <a:t>de estrategias para la constitución de las figuras organizativas </a:t>
            </a:r>
            <a:r>
              <a:rPr lang="es-MX" sz="2300" dirty="0" smtClean="0">
                <a:solidFill>
                  <a:prstClr val="black"/>
                </a:solidFill>
                <a:latin typeface="Times New Roman" panose="02020603050405020304" pitchFamily="18" charset="0"/>
                <a:cs typeface="Times New Roman" panose="02020603050405020304" pitchFamily="18" charset="0"/>
              </a:rPr>
              <a:t>comunitarias.</a:t>
            </a:r>
            <a:endParaRPr lang="es-MX" sz="23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Capacitación </a:t>
            </a:r>
            <a:r>
              <a:rPr lang="es-MX" sz="2300" dirty="0">
                <a:solidFill>
                  <a:prstClr val="black"/>
                </a:solidFill>
                <a:latin typeface="Times New Roman" panose="02020603050405020304" pitchFamily="18" charset="0"/>
                <a:cs typeface="Times New Roman" panose="02020603050405020304" pitchFamily="18" charset="0"/>
              </a:rPr>
              <a:t>de los comités comunitarios y beneficiarios </a:t>
            </a:r>
            <a:r>
              <a:rPr lang="es-MX" sz="2300" dirty="0" smtClean="0">
                <a:solidFill>
                  <a:prstClr val="black"/>
                </a:solidFill>
                <a:latin typeface="Times New Roman" panose="02020603050405020304" pitchFamily="18" charset="0"/>
                <a:cs typeface="Times New Roman" panose="02020603050405020304" pitchFamily="18" charset="0"/>
              </a:rPr>
              <a:t>en </a:t>
            </a:r>
            <a:r>
              <a:rPr lang="es-MX" sz="2300" dirty="0">
                <a:solidFill>
                  <a:prstClr val="black"/>
                </a:solidFill>
                <a:latin typeface="Times New Roman" panose="02020603050405020304" pitchFamily="18" charset="0"/>
                <a:cs typeface="Times New Roman" panose="02020603050405020304" pitchFamily="18" charset="0"/>
              </a:rPr>
              <a:t>la operación y mantenimiento de la infraestructura, en la gestión administrativa y financiera de los servicios; y aspectos sanitarios y ambientales.</a:t>
            </a: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Asesorías </a:t>
            </a:r>
            <a:r>
              <a:rPr lang="es-MX" sz="2300" dirty="0">
                <a:solidFill>
                  <a:prstClr val="black"/>
                </a:solidFill>
                <a:latin typeface="Times New Roman" panose="02020603050405020304" pitchFamily="18" charset="0"/>
                <a:cs typeface="Times New Roman" panose="02020603050405020304" pitchFamily="18" charset="0"/>
              </a:rPr>
              <a:t>para el establecimiento de fondos de reposición y emergencias.</a:t>
            </a: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Obtención </a:t>
            </a:r>
            <a:r>
              <a:rPr lang="es-MX" sz="2300" dirty="0">
                <a:solidFill>
                  <a:prstClr val="black"/>
                </a:solidFill>
                <a:latin typeface="Times New Roman" panose="02020603050405020304" pitchFamily="18" charset="0"/>
                <a:cs typeface="Times New Roman" panose="02020603050405020304" pitchFamily="18" charset="0"/>
              </a:rPr>
              <a:t>de personalidad jurídica de las figuras organizativas </a:t>
            </a:r>
            <a:r>
              <a:rPr lang="es-MX" sz="2300" dirty="0" smtClean="0">
                <a:solidFill>
                  <a:prstClr val="black"/>
                </a:solidFill>
                <a:latin typeface="Times New Roman" panose="02020603050405020304" pitchFamily="18" charset="0"/>
                <a:cs typeface="Times New Roman" panose="02020603050405020304" pitchFamily="18" charset="0"/>
              </a:rPr>
              <a:t>comunitarias.</a:t>
            </a:r>
            <a:endParaRPr lang="es-MX" sz="23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300" dirty="0" smtClean="0">
                <a:solidFill>
                  <a:prstClr val="black"/>
                </a:solidFill>
                <a:latin typeface="Times New Roman" panose="02020603050405020304" pitchFamily="18" charset="0"/>
                <a:cs typeface="Times New Roman" panose="02020603050405020304" pitchFamily="18" charset="0"/>
              </a:rPr>
              <a:t>Monitoreo </a:t>
            </a:r>
            <a:r>
              <a:rPr lang="es-MX" sz="2300" dirty="0">
                <a:solidFill>
                  <a:prstClr val="black"/>
                </a:solidFill>
                <a:latin typeface="Times New Roman" panose="02020603050405020304" pitchFamily="18" charset="0"/>
                <a:cs typeface="Times New Roman" panose="02020603050405020304" pitchFamily="18" charset="0"/>
              </a:rPr>
              <a:t>de la operación y mantenimiento de las obras y prestación de los servicios después de la entrega de los sistemas.</a:t>
            </a:r>
          </a:p>
        </p:txBody>
      </p:sp>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6" name="Rectángulo 15"/>
          <p:cNvSpPr/>
          <p:nvPr/>
        </p:nvSpPr>
        <p:spPr>
          <a:xfrm>
            <a:off x="0" y="455876"/>
            <a:ext cx="12192000" cy="707886"/>
          </a:xfrm>
          <a:prstGeom prst="rect">
            <a:avLst/>
          </a:prstGeom>
        </p:spPr>
        <p:txBody>
          <a:bodyPr wrap="square">
            <a:spAutoFit/>
          </a:bodyPr>
          <a:lstStyle/>
          <a:p>
            <a:pPr lvl="0" algn="ct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¿Cuáles son las acciones </a:t>
            </a:r>
            <a:r>
              <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legibles?</a:t>
            </a:r>
            <a:endPar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 name="Grupo 24"/>
          <p:cNvGrpSpPr/>
          <p:nvPr/>
        </p:nvGrpSpPr>
        <p:grpSpPr>
          <a:xfrm>
            <a:off x="317680" y="1877787"/>
            <a:ext cx="11618506" cy="4245429"/>
            <a:chOff x="334009" y="1740374"/>
            <a:chExt cx="11618505" cy="4359728"/>
          </a:xfrm>
          <a:effectLst>
            <a:outerShdw blurRad="50800" dist="38100" dir="2700000" algn="tl" rotWithShape="0">
              <a:prstClr val="black">
                <a:alpha val="40000"/>
              </a:prstClr>
            </a:outerShdw>
          </a:effectLst>
        </p:grpSpPr>
        <p:cxnSp>
          <p:nvCxnSpPr>
            <p:cNvPr id="26" name="Conector recto 25"/>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a:off x="251339" y="-57943"/>
            <a:ext cx="2887801" cy="634224"/>
            <a:chOff x="251339" y="-57943"/>
            <a:chExt cx="2887801" cy="634224"/>
          </a:xfrm>
        </p:grpSpPr>
        <p:sp>
          <p:nvSpPr>
            <p:cNvPr id="31" name="Rectángulo 30"/>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3771694" y="0"/>
            <a:ext cx="4648610" cy="548640"/>
          </a:xfrm>
          <a:prstGeom prst="rect">
            <a:avLst/>
          </a:prstGeom>
          <a:noFill/>
        </p:spPr>
      </p:pic>
    </p:spTree>
    <p:extLst>
      <p:ext uri="{BB962C8B-B14F-4D97-AF65-F5344CB8AC3E}">
        <p14:creationId xmlns:p14="http://schemas.microsoft.com/office/powerpoint/2010/main" val="55123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4" name="Rectángulo 3"/>
          <p:cNvSpPr/>
          <p:nvPr/>
        </p:nvSpPr>
        <p:spPr>
          <a:xfrm>
            <a:off x="4395019" y="106835"/>
            <a:ext cx="6481876" cy="33265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cap="small" dirty="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Estructura Programática SHCP </a:t>
            </a:r>
            <a:endParaRPr lang="es-MX" sz="2400" b="1" cap="small"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8761" y="1019691"/>
            <a:ext cx="1459730" cy="569047"/>
          </a:xfrm>
          <a:prstGeom prst="rect">
            <a:avLst/>
          </a:prstGeom>
          <a:effectLst/>
        </p:spPr>
      </p:pic>
      <p:pic>
        <p:nvPicPr>
          <p:cNvPr id="30" name="Imagen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136" y="4439722"/>
            <a:ext cx="1556863" cy="734520"/>
          </a:xfrm>
          <a:prstGeom prst="rect">
            <a:avLst/>
          </a:prstGeom>
          <a:effectLst/>
        </p:spPr>
      </p:pic>
      <p:sp>
        <p:nvSpPr>
          <p:cNvPr id="2" name="Rectángulo 1"/>
          <p:cNvSpPr/>
          <p:nvPr/>
        </p:nvSpPr>
        <p:spPr>
          <a:xfrm>
            <a:off x="897222" y="841626"/>
            <a:ext cx="5241891" cy="2985433"/>
          </a:xfrm>
          <a:prstGeom prst="rect">
            <a:avLst/>
          </a:prstGeom>
        </p:spPr>
        <p:txBody>
          <a:bodyPr wrap="square">
            <a:spAutoFit/>
          </a:bodyPr>
          <a:lstStyle/>
          <a:p>
            <a:pPr algn="ctr"/>
            <a:r>
              <a:rPr lang="es-MX" b="1" dirty="0"/>
              <a:t>S074 Programa de Agua Potable, Alcantarillado y </a:t>
            </a:r>
            <a:r>
              <a:rPr lang="es-MX" b="1" dirty="0" smtClean="0"/>
              <a:t>Saneamiento</a:t>
            </a:r>
          </a:p>
          <a:p>
            <a:pPr algn="ctr"/>
            <a:endParaRPr lang="es-MX" sz="2400" dirty="0"/>
          </a:p>
          <a:p>
            <a:pPr algn="ctr"/>
            <a:r>
              <a:rPr lang="es-MX" sz="1600" b="1" u="sng" dirty="0" smtClean="0"/>
              <a:t>Fusión de los </a:t>
            </a:r>
            <a:r>
              <a:rPr lang="es-MX" sz="1600" b="1" u="sng" dirty="0" err="1" smtClean="0"/>
              <a:t>Pp</a:t>
            </a:r>
            <a:endParaRPr lang="es-MX" sz="1600" b="1" u="sng" dirty="0" smtClean="0"/>
          </a:p>
          <a:p>
            <a:pPr algn="ctr"/>
            <a:r>
              <a:rPr lang="es-MX" sz="1600" dirty="0"/>
              <a:t>S074 Programa de Agua Potable Alcantarillado y Saneamiento en Zonas </a:t>
            </a:r>
            <a:r>
              <a:rPr lang="es-MX" sz="1600" dirty="0" smtClean="0"/>
              <a:t>Urbanas</a:t>
            </a:r>
            <a:endParaRPr lang="es-MX" sz="1600" dirty="0"/>
          </a:p>
          <a:p>
            <a:pPr algn="ctr"/>
            <a:r>
              <a:rPr lang="es-MX" sz="1600" dirty="0"/>
              <a:t>S047 Programa de Agua </a:t>
            </a:r>
            <a:r>
              <a:rPr lang="es-MX" sz="1600" dirty="0" smtClean="0"/>
              <a:t>Limpia</a:t>
            </a:r>
          </a:p>
          <a:p>
            <a:pPr algn="ctr"/>
            <a:r>
              <a:rPr lang="es-MX" sz="1600" dirty="0"/>
              <a:t>S075 Programa para la Construcción y Rehabilitación de Sistemas de Agua Potable y Saneamiento en Zonas Rurales</a:t>
            </a:r>
            <a:endParaRPr lang="es-MX" sz="1600" dirty="0" smtClean="0"/>
          </a:p>
          <a:p>
            <a:pPr algn="ctr"/>
            <a:r>
              <a:rPr lang="es-MX" sz="1600" dirty="0"/>
              <a:t>U037 Infraestructura </a:t>
            </a:r>
            <a:r>
              <a:rPr lang="es-MX" sz="1600" dirty="0" smtClean="0"/>
              <a:t>Hídrica</a:t>
            </a:r>
            <a:endParaRPr lang="es-MX" sz="1600" dirty="0"/>
          </a:p>
        </p:txBody>
      </p:sp>
      <p:sp>
        <p:nvSpPr>
          <p:cNvPr id="6" name="Flecha abajo 5"/>
          <p:cNvSpPr/>
          <p:nvPr/>
        </p:nvSpPr>
        <p:spPr>
          <a:xfrm>
            <a:off x="3392826" y="1521297"/>
            <a:ext cx="200967" cy="23495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878965" y="4149685"/>
            <a:ext cx="5278403" cy="1969770"/>
          </a:xfrm>
          <a:prstGeom prst="rect">
            <a:avLst/>
          </a:prstGeom>
        </p:spPr>
        <p:txBody>
          <a:bodyPr wrap="square">
            <a:spAutoFit/>
          </a:bodyPr>
          <a:lstStyle/>
          <a:p>
            <a:pPr algn="ctr"/>
            <a:r>
              <a:rPr lang="es-MX" b="1" dirty="0" smtClean="0"/>
              <a:t>S218 Tratamiento </a:t>
            </a:r>
            <a:r>
              <a:rPr lang="es-MX" b="1" dirty="0"/>
              <a:t>de Aguas Residuales</a:t>
            </a:r>
            <a:r>
              <a:rPr lang="es-MX" b="1" dirty="0" smtClean="0"/>
              <a:t>.</a:t>
            </a:r>
          </a:p>
          <a:p>
            <a:pPr algn="ctr"/>
            <a:endParaRPr lang="es-MX" sz="2400" b="1" dirty="0" smtClean="0"/>
          </a:p>
          <a:p>
            <a:pPr algn="ctr"/>
            <a:r>
              <a:rPr lang="es-MX" sz="1600" b="1" dirty="0" smtClean="0"/>
              <a:t>Fusión de los </a:t>
            </a:r>
            <a:r>
              <a:rPr lang="es-MX" sz="1600" b="1" dirty="0" err="1" smtClean="0"/>
              <a:t>Pp</a:t>
            </a:r>
            <a:r>
              <a:rPr lang="es-MX" sz="1600" b="1" dirty="0" smtClean="0"/>
              <a:t> </a:t>
            </a:r>
          </a:p>
          <a:p>
            <a:pPr algn="ctr"/>
            <a:r>
              <a:rPr lang="es-MX" sz="1600" dirty="0" smtClean="0"/>
              <a:t>S218 Programa </a:t>
            </a:r>
            <a:r>
              <a:rPr lang="es-MX" sz="1600" dirty="0"/>
              <a:t>de Plantas </a:t>
            </a:r>
            <a:r>
              <a:rPr lang="es-MX" sz="1600" dirty="0" smtClean="0"/>
              <a:t>de Tratamiento de Aguas Residuales.</a:t>
            </a:r>
          </a:p>
          <a:p>
            <a:pPr algn="ctr"/>
            <a:r>
              <a:rPr lang="es-MX" sz="1600" dirty="0" smtClean="0"/>
              <a:t>U031 </a:t>
            </a:r>
            <a:r>
              <a:rPr lang="es-MX" sz="1600" dirty="0"/>
              <a:t>Incentivos para la Operación de Plantas de Tratamiento de Aguas Residuales </a:t>
            </a:r>
          </a:p>
        </p:txBody>
      </p:sp>
      <p:sp>
        <p:nvSpPr>
          <p:cNvPr id="16" name="Flecha abajo 15"/>
          <p:cNvSpPr/>
          <p:nvPr/>
        </p:nvSpPr>
        <p:spPr>
          <a:xfrm>
            <a:off x="3404501" y="4506730"/>
            <a:ext cx="200967" cy="23495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6592855" y="3319504"/>
            <a:ext cx="4284041" cy="1200329"/>
          </a:xfrm>
          <a:prstGeom prst="rect">
            <a:avLst/>
          </a:prstGeom>
        </p:spPr>
        <p:txBody>
          <a:bodyPr wrap="square">
            <a:spAutoFit/>
          </a:bodyPr>
          <a:lstStyle/>
          <a:p>
            <a:pPr algn="just"/>
            <a:r>
              <a:rPr lang="es-MX" dirty="0" smtClean="0"/>
              <a:t>Objetivo 3</a:t>
            </a:r>
            <a:endParaRPr lang="es-MX" dirty="0"/>
          </a:p>
          <a:p>
            <a:pPr algn="just"/>
            <a:r>
              <a:rPr lang="es-MX" dirty="0" smtClean="0"/>
              <a:t>Fortalecer </a:t>
            </a:r>
            <a:r>
              <a:rPr lang="es-MX" dirty="0"/>
              <a:t>el abastecimiento de agua y el acceso a los servicios de agua potable, alcantarillado y saneamiento </a:t>
            </a:r>
          </a:p>
        </p:txBody>
      </p:sp>
      <p:sp>
        <p:nvSpPr>
          <p:cNvPr id="9" name="Cerrar llave 8"/>
          <p:cNvSpPr/>
          <p:nvPr/>
        </p:nvSpPr>
        <p:spPr>
          <a:xfrm>
            <a:off x="6107122" y="1756255"/>
            <a:ext cx="421806" cy="46847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Rectángulo 9"/>
          <p:cNvSpPr/>
          <p:nvPr/>
        </p:nvSpPr>
        <p:spPr>
          <a:xfrm>
            <a:off x="6804250" y="2672561"/>
            <a:ext cx="3861250" cy="369332"/>
          </a:xfrm>
          <a:prstGeom prst="rect">
            <a:avLst/>
          </a:prstGeom>
        </p:spPr>
        <p:txBody>
          <a:bodyPr wrap="none">
            <a:spAutoFit/>
          </a:bodyPr>
          <a:lstStyle/>
          <a:p>
            <a:pPr algn="ctr"/>
            <a:r>
              <a:rPr lang="es-MX" dirty="0"/>
              <a:t>Programa Nacional Hídrico (PNH) </a:t>
            </a:r>
          </a:p>
        </p:txBody>
      </p:sp>
      <p:pic>
        <p:nvPicPr>
          <p:cNvPr id="15" name="Imagen 14"/>
          <p:cNvPicPr/>
          <p:nvPr/>
        </p:nvPicPr>
        <p:blipFill>
          <a:blip r:embed="rId7">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823564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0" name="Rectángulo 29"/>
          <p:cNvSpPr/>
          <p:nvPr/>
        </p:nvSpPr>
        <p:spPr>
          <a:xfrm>
            <a:off x="228600" y="800095"/>
            <a:ext cx="11723914" cy="571129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b="1" dirty="0" smtClean="0">
                <a:solidFill>
                  <a:prstClr val="black"/>
                </a:solidFill>
                <a:latin typeface="Times New Roman" panose="02020603050405020304" pitchFamily="18" charset="0"/>
                <a:cs typeface="Times New Roman" panose="02020603050405020304" pitchFamily="18" charset="0"/>
              </a:rPr>
              <a:t>Desarrollo institucional y fortalecimiento a ejecutores.-</a:t>
            </a:r>
          </a:p>
          <a:p>
            <a:pPr algn="just"/>
            <a:endParaRPr lang="es-MX" sz="2300" dirty="0" smtClean="0">
              <a:solidFill>
                <a:prstClr val="black"/>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2200" dirty="0" smtClean="0">
                <a:solidFill>
                  <a:prstClr val="black"/>
                </a:solidFill>
                <a:latin typeface="Times New Roman" panose="02020603050405020304" pitchFamily="18" charset="0"/>
                <a:cs typeface="Times New Roman" panose="02020603050405020304" pitchFamily="18" charset="0"/>
              </a:rPr>
              <a:t>Elaboración </a:t>
            </a:r>
            <a:r>
              <a:rPr lang="es-MX" sz="2200" dirty="0">
                <a:solidFill>
                  <a:prstClr val="black"/>
                </a:solidFill>
                <a:latin typeface="Times New Roman" panose="02020603050405020304" pitchFamily="18" charset="0"/>
                <a:cs typeface="Times New Roman" panose="02020603050405020304" pitchFamily="18" charset="0"/>
              </a:rPr>
              <a:t>de diagnósticos sectoriales e institucionales y planes de inversión.</a:t>
            </a:r>
          </a:p>
          <a:p>
            <a:pPr marL="285750" indent="-285750" algn="just">
              <a:buFont typeface="Arial" panose="020B0604020202020204" pitchFamily="34" charset="0"/>
              <a:buChar char="•"/>
            </a:pPr>
            <a:r>
              <a:rPr lang="es-MX" sz="2200" dirty="0" smtClean="0">
                <a:solidFill>
                  <a:prstClr val="black"/>
                </a:solidFill>
                <a:latin typeface="Times New Roman" panose="02020603050405020304" pitchFamily="18" charset="0"/>
                <a:cs typeface="Times New Roman" panose="02020603050405020304" pitchFamily="18" charset="0"/>
              </a:rPr>
              <a:t>Capacitación </a:t>
            </a:r>
            <a:r>
              <a:rPr lang="es-MX" sz="2200" dirty="0">
                <a:solidFill>
                  <a:prstClr val="black"/>
                </a:solidFill>
                <a:latin typeface="Times New Roman" panose="02020603050405020304" pitchFamily="18" charset="0"/>
                <a:cs typeface="Times New Roman" panose="02020603050405020304" pitchFamily="18" charset="0"/>
              </a:rPr>
              <a:t>al personal de sus estructuras técnicas, operativas y administrativas.</a:t>
            </a:r>
          </a:p>
          <a:p>
            <a:pPr marL="285750" indent="-285750" algn="just">
              <a:buFont typeface="Arial" panose="020B0604020202020204" pitchFamily="34" charset="0"/>
              <a:buChar char="•"/>
            </a:pPr>
            <a:r>
              <a:rPr lang="es-MX" sz="2200" dirty="0" smtClean="0">
                <a:solidFill>
                  <a:prstClr val="black"/>
                </a:solidFill>
                <a:latin typeface="Times New Roman" panose="02020603050405020304" pitchFamily="18" charset="0"/>
                <a:cs typeface="Times New Roman" panose="02020603050405020304" pitchFamily="18" charset="0"/>
              </a:rPr>
              <a:t>Elaboración </a:t>
            </a:r>
            <a:r>
              <a:rPr lang="es-MX" sz="2200" dirty="0">
                <a:solidFill>
                  <a:prstClr val="black"/>
                </a:solidFill>
                <a:latin typeface="Times New Roman" panose="02020603050405020304" pitchFamily="18" charset="0"/>
                <a:cs typeface="Times New Roman" panose="02020603050405020304" pitchFamily="18" charset="0"/>
              </a:rPr>
              <a:t>de materiales de difusión y didácticos para apoyar la ejecución de este Apartado.</a:t>
            </a:r>
          </a:p>
          <a:p>
            <a:pPr marL="285750" indent="-285750" algn="just">
              <a:buFont typeface="Arial" panose="020B0604020202020204" pitchFamily="34" charset="0"/>
              <a:buChar char="•"/>
            </a:pPr>
            <a:r>
              <a:rPr lang="es-MX" sz="2200" dirty="0" smtClean="0">
                <a:solidFill>
                  <a:prstClr val="black"/>
                </a:solidFill>
                <a:latin typeface="Times New Roman" panose="02020603050405020304" pitchFamily="18" charset="0"/>
                <a:cs typeface="Times New Roman" panose="02020603050405020304" pitchFamily="18" charset="0"/>
              </a:rPr>
              <a:t>Cuando </a:t>
            </a:r>
            <a:r>
              <a:rPr lang="es-MX" sz="2200" dirty="0">
                <a:solidFill>
                  <a:prstClr val="black"/>
                </a:solidFill>
                <a:latin typeface="Times New Roman" panose="02020603050405020304" pitchFamily="18" charset="0"/>
                <a:cs typeface="Times New Roman" panose="02020603050405020304" pitchFamily="18" charset="0"/>
              </a:rPr>
              <a:t>la operación de los sistemas esté a cargo de un organismo </a:t>
            </a:r>
            <a:r>
              <a:rPr lang="es-MX" sz="2200" dirty="0" smtClean="0">
                <a:solidFill>
                  <a:prstClr val="black"/>
                </a:solidFill>
                <a:latin typeface="Times New Roman" panose="02020603050405020304" pitchFamily="18" charset="0"/>
                <a:cs typeface="Times New Roman" panose="02020603050405020304" pitchFamily="18" charset="0"/>
              </a:rPr>
              <a:t>operador, se </a:t>
            </a:r>
            <a:r>
              <a:rPr lang="es-MX" sz="2200" dirty="0">
                <a:solidFill>
                  <a:prstClr val="black"/>
                </a:solidFill>
                <a:latin typeface="Times New Roman" panose="02020603050405020304" pitchFamily="18" charset="0"/>
                <a:cs typeface="Times New Roman" panose="02020603050405020304" pitchFamily="18" charset="0"/>
              </a:rPr>
              <a:t>podrán incluir campañas itinerantes de instalación y reposición de micromedidores o de facturación y cobranza, entre otros.</a:t>
            </a:r>
          </a:p>
          <a:p>
            <a:pPr marL="285750" indent="-285750" algn="just">
              <a:buFont typeface="Arial" panose="020B0604020202020204" pitchFamily="34" charset="0"/>
              <a:buChar char="•"/>
            </a:pPr>
            <a:r>
              <a:rPr lang="es-MX" sz="2200" dirty="0" smtClean="0">
                <a:solidFill>
                  <a:prstClr val="black"/>
                </a:solidFill>
                <a:latin typeface="Times New Roman" panose="02020603050405020304" pitchFamily="18" charset="0"/>
                <a:cs typeface="Times New Roman" panose="02020603050405020304" pitchFamily="18" charset="0"/>
              </a:rPr>
              <a:t>Organización </a:t>
            </a:r>
            <a:r>
              <a:rPr lang="es-MX" sz="2200" dirty="0">
                <a:solidFill>
                  <a:prstClr val="black"/>
                </a:solidFill>
                <a:latin typeface="Times New Roman" panose="02020603050405020304" pitchFamily="18" charset="0"/>
                <a:cs typeface="Times New Roman" panose="02020603050405020304" pitchFamily="18" charset="0"/>
              </a:rPr>
              <a:t>de talleres y seminarios regionales y nacionales para compartir experiencias </a:t>
            </a:r>
            <a:r>
              <a:rPr lang="es-MX" sz="2200" dirty="0" smtClean="0">
                <a:solidFill>
                  <a:prstClr val="black"/>
                </a:solidFill>
                <a:latin typeface="Times New Roman" panose="02020603050405020304" pitchFamily="18" charset="0"/>
                <a:cs typeface="Times New Roman" panose="02020603050405020304" pitchFamily="18" charset="0"/>
              </a:rPr>
              <a:t>relacionadas.</a:t>
            </a:r>
          </a:p>
          <a:p>
            <a:pPr marL="285750" indent="-285750" algn="just">
              <a:buFont typeface="Arial" panose="020B0604020202020204" pitchFamily="34" charset="0"/>
              <a:buChar char="•"/>
            </a:pPr>
            <a:endParaRPr lang="es-MX" sz="2200" dirty="0">
              <a:solidFill>
                <a:prstClr val="black"/>
              </a:solidFill>
              <a:latin typeface="Times New Roman" panose="02020603050405020304" pitchFamily="18" charset="0"/>
              <a:cs typeface="Times New Roman" panose="02020603050405020304" pitchFamily="18" charset="0"/>
            </a:endParaRPr>
          </a:p>
          <a:p>
            <a:pPr algn="just"/>
            <a:r>
              <a:rPr lang="es-MX" sz="2200" dirty="0">
                <a:solidFill>
                  <a:prstClr val="black"/>
                </a:solidFill>
                <a:latin typeface="Times New Roman" panose="02020603050405020304" pitchFamily="18" charset="0"/>
                <a:cs typeface="Times New Roman" panose="02020603050405020304" pitchFamily="18" charset="0"/>
              </a:rPr>
              <a:t>Los equipos de cómputo, audiovisuales, y de transporte, así como mobiliario y equipo de oficina y módulos de oficinas móviles, podrán adquirirse con recursos no mayores al 3% de la inversión anual de su contraparte.</a:t>
            </a:r>
          </a:p>
        </p:txBody>
      </p:sp>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6" name="Rectángulo 15"/>
          <p:cNvSpPr/>
          <p:nvPr/>
        </p:nvSpPr>
        <p:spPr>
          <a:xfrm>
            <a:off x="0" y="455876"/>
            <a:ext cx="12192000" cy="707886"/>
          </a:xfrm>
          <a:prstGeom prst="rect">
            <a:avLst/>
          </a:prstGeom>
        </p:spPr>
        <p:txBody>
          <a:bodyPr wrap="square">
            <a:spAutoFit/>
          </a:bodyPr>
          <a:lstStyle/>
          <a:p>
            <a:pPr lvl="0" algn="ct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¿Cuáles son las acciones </a:t>
            </a:r>
            <a:r>
              <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legibles?</a:t>
            </a:r>
            <a:endPar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 name="Grupo 24"/>
          <p:cNvGrpSpPr/>
          <p:nvPr/>
        </p:nvGrpSpPr>
        <p:grpSpPr>
          <a:xfrm>
            <a:off x="317680" y="1730827"/>
            <a:ext cx="11618506" cy="4376060"/>
            <a:chOff x="334009" y="1740374"/>
            <a:chExt cx="11618505" cy="4359728"/>
          </a:xfrm>
          <a:effectLst>
            <a:outerShdw blurRad="50800" dist="38100" dir="2700000" algn="tl" rotWithShape="0">
              <a:prstClr val="black">
                <a:alpha val="40000"/>
              </a:prstClr>
            </a:outerShdw>
          </a:effectLst>
        </p:grpSpPr>
        <p:cxnSp>
          <p:nvCxnSpPr>
            <p:cNvPr id="26" name="Conector recto 25"/>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a:off x="251339" y="-57943"/>
            <a:ext cx="2887801" cy="634224"/>
            <a:chOff x="251339" y="-57943"/>
            <a:chExt cx="2887801" cy="634224"/>
          </a:xfrm>
        </p:grpSpPr>
        <p:sp>
          <p:nvSpPr>
            <p:cNvPr id="31" name="Rectángulo 30"/>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4289969" y="876"/>
            <a:ext cx="4648610" cy="548640"/>
          </a:xfrm>
          <a:prstGeom prst="rect">
            <a:avLst/>
          </a:prstGeom>
          <a:noFill/>
        </p:spPr>
      </p:pic>
    </p:spTree>
    <p:extLst>
      <p:ext uri="{BB962C8B-B14F-4D97-AF65-F5344CB8AC3E}">
        <p14:creationId xmlns:p14="http://schemas.microsoft.com/office/powerpoint/2010/main" val="319183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8" name="Rectángulo 27"/>
          <p:cNvSpPr/>
          <p:nvPr/>
        </p:nvSpPr>
        <p:spPr>
          <a:xfrm>
            <a:off x="244929" y="1229276"/>
            <a:ext cx="11959724" cy="523220"/>
          </a:xfrm>
          <a:prstGeom prst="rect">
            <a:avLst/>
          </a:prstGeom>
        </p:spPr>
        <p:txBody>
          <a:bodyPr wrap="square">
            <a:spAutoFit/>
          </a:bodyPr>
          <a:lstStyle/>
          <a:p>
            <a:r>
              <a:rPr lang="es-E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Porcentaje de apoyo federal.</a:t>
            </a:r>
          </a:p>
        </p:txBody>
      </p:sp>
      <p:graphicFrame>
        <p:nvGraphicFramePr>
          <p:cNvPr id="33" name="Marcador de contenido 3"/>
          <p:cNvGraphicFramePr>
            <a:graphicFrameLocks/>
          </p:cNvGraphicFramePr>
          <p:nvPr>
            <p:extLst>
              <p:ext uri="{D42A27DB-BD31-4B8C-83A1-F6EECF244321}">
                <p14:modId xmlns:p14="http://schemas.microsoft.com/office/powerpoint/2010/main" val="3472281891"/>
              </p:ext>
            </p:extLst>
          </p:nvPr>
        </p:nvGraphicFramePr>
        <p:xfrm>
          <a:off x="342903" y="1867995"/>
          <a:ext cx="8980712" cy="4483817"/>
        </p:xfrm>
        <a:graphic>
          <a:graphicData uri="http://schemas.openxmlformats.org/drawingml/2006/table">
            <a:tbl>
              <a:tblPr firstRow="1" bandRow="1">
                <a:tableStyleId>{C4B1156A-380E-4F78-BDF5-A606A8083BF9}</a:tableStyleId>
              </a:tblPr>
              <a:tblGrid>
                <a:gridCol w="7950427">
                  <a:extLst>
                    <a:ext uri="{9D8B030D-6E8A-4147-A177-3AD203B41FA5}">
                      <a16:colId xmlns:a16="http://schemas.microsoft.com/office/drawing/2014/main" val="20000"/>
                    </a:ext>
                  </a:extLst>
                </a:gridCol>
                <a:gridCol w="1030285">
                  <a:extLst>
                    <a:ext uri="{9D8B030D-6E8A-4147-A177-3AD203B41FA5}">
                      <a16:colId xmlns:a16="http://schemas.microsoft.com/office/drawing/2014/main" val="20001"/>
                    </a:ext>
                  </a:extLst>
                </a:gridCol>
              </a:tblGrid>
              <a:tr h="345750">
                <a:tc>
                  <a:txBody>
                    <a:bodyPr/>
                    <a:lstStyle/>
                    <a:p>
                      <a:pPr indent="182880" algn="ctr">
                        <a:lnSpc>
                          <a:spcPct val="100000"/>
                        </a:lnSpc>
                        <a:spcAft>
                          <a:spcPts val="505"/>
                        </a:spcAft>
                      </a:pPr>
                      <a:r>
                        <a:rPr lang="es-ES" sz="1600" b="1" dirty="0" smtClean="0">
                          <a:solidFill>
                            <a:schemeClr val="bg1"/>
                          </a:solidFill>
                          <a:effectLst/>
                          <a:latin typeface="Arial" panose="020B0604020202020204" pitchFamily="34" charset="0"/>
                          <a:cs typeface="Arial" panose="020B0604020202020204" pitchFamily="34" charset="0"/>
                        </a:rPr>
                        <a:t>DESCRIPCIÓN</a:t>
                      </a:r>
                      <a:endParaRPr lang="es-MX"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4">
                        <a:lumMod val="50000"/>
                      </a:schemeClr>
                    </a:solidFill>
                  </a:tcPr>
                </a:tc>
                <a:tc>
                  <a:txBody>
                    <a:bodyPr/>
                    <a:lstStyle/>
                    <a:p>
                      <a:pPr indent="182880" algn="ctr">
                        <a:lnSpc>
                          <a:spcPct val="100000"/>
                        </a:lnSpc>
                        <a:spcAft>
                          <a:spcPts val="505"/>
                        </a:spcAft>
                      </a:pPr>
                      <a:r>
                        <a:rPr lang="es-ES" sz="1600" b="1" dirty="0">
                          <a:solidFill>
                            <a:schemeClr val="bg1"/>
                          </a:solidFill>
                          <a:effectLst/>
                          <a:latin typeface="Arial" panose="020B0604020202020204" pitchFamily="34" charset="0"/>
                          <a:cs typeface="Arial" panose="020B0604020202020204" pitchFamily="34" charset="0"/>
                        </a:rPr>
                        <a:t>%</a:t>
                      </a:r>
                      <a:endParaRPr lang="es-MX"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10000"/>
                  </a:ext>
                </a:extLst>
              </a:tr>
              <a:tr h="689313">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Componente de infraestructura en localidades menores a 2,500 habitantes, y acciones propuestas y determinadas por la Conagua como prioritarias.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70%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45750">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Para el caso de Estudios y proyectos ejecutivos.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80%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689313">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Los componentes de Atención Social y Participación Comunitaria y de Desarrollo Institucional y Fortalecimiento de Ejecutores</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70%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1032878">
                <a:tc gridSpan="2">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Adicionalmente a los porcentajes antes señalados para el Componente de infraestructura, los apoyos podrán incrementarse, sin ser acumulables, de la siguiente manera: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4"/>
                  </a:ext>
                </a:extLst>
              </a:tr>
              <a:tr h="345750">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Localidades de muy alta o alta marginación del país.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10%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689313">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Todas las localidades de los estados de Chiapas, Guerrero, Oaxaca, Tabasco y Veracruz con cobertura de hasta el 20%.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10%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45750">
                <a:tc>
                  <a:txBody>
                    <a:bodyPr/>
                    <a:lstStyle/>
                    <a:p>
                      <a:pPr indent="182880" algn="just">
                        <a:lnSpc>
                          <a:spcPct val="100000"/>
                        </a:lnSpc>
                        <a:spcAft>
                          <a:spcPts val="505"/>
                        </a:spcAft>
                      </a:pPr>
                      <a:r>
                        <a:rPr lang="es-ES" sz="1600" b="1" dirty="0">
                          <a:effectLst/>
                          <a:latin typeface="Arial" panose="020B0604020202020204" pitchFamily="34" charset="0"/>
                          <a:cs typeface="Arial" panose="020B0604020202020204" pitchFamily="34" charset="0"/>
                        </a:rPr>
                        <a:t>Estudios y proyectos para localidades de muy alta o alta marginación. </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tc>
                  <a:txBody>
                    <a:bodyPr/>
                    <a:lstStyle/>
                    <a:p>
                      <a:pPr indent="182880" algn="ctr">
                        <a:lnSpc>
                          <a:spcPct val="100000"/>
                        </a:lnSpc>
                        <a:spcAft>
                          <a:spcPts val="505"/>
                        </a:spcAft>
                      </a:pPr>
                      <a:r>
                        <a:rPr lang="es-ES" sz="1600" b="1" dirty="0">
                          <a:effectLst/>
                          <a:latin typeface="Arial" panose="020B0604020202020204" pitchFamily="34" charset="0"/>
                          <a:cs typeface="Arial" panose="020B0604020202020204" pitchFamily="34" charset="0"/>
                        </a:rPr>
                        <a:t>20%</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5" name="Rectángulo 24"/>
          <p:cNvSpPr/>
          <p:nvPr/>
        </p:nvSpPr>
        <p:spPr>
          <a:xfrm>
            <a:off x="0" y="521390"/>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grpSp>
        <p:nvGrpSpPr>
          <p:cNvPr id="29" name="Grupo 28"/>
          <p:cNvGrpSpPr/>
          <p:nvPr/>
        </p:nvGrpSpPr>
        <p:grpSpPr>
          <a:xfrm>
            <a:off x="268693" y="1747155"/>
            <a:ext cx="9740721" cy="4702631"/>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upo 34"/>
          <p:cNvGrpSpPr/>
          <p:nvPr/>
        </p:nvGrpSpPr>
        <p:grpSpPr>
          <a:xfrm>
            <a:off x="251339" y="-57943"/>
            <a:ext cx="2887801" cy="634224"/>
            <a:chOff x="251339" y="-57943"/>
            <a:chExt cx="2887801" cy="634224"/>
          </a:xfrm>
        </p:grpSpPr>
        <p:sp>
          <p:nvSpPr>
            <p:cNvPr id="36" name="Rectángulo 35"/>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4444180" y="-15151"/>
            <a:ext cx="4648610" cy="548640"/>
          </a:xfrm>
          <a:prstGeom prst="rect">
            <a:avLst/>
          </a:prstGeom>
          <a:noFill/>
        </p:spPr>
      </p:pic>
    </p:spTree>
    <p:extLst>
      <p:ext uri="{BB962C8B-B14F-4D97-AF65-F5344CB8AC3E}">
        <p14:creationId xmlns:p14="http://schemas.microsoft.com/office/powerpoint/2010/main" val="143588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1" name="Rectángulo 30"/>
          <p:cNvSpPr/>
          <p:nvPr/>
        </p:nvSpPr>
        <p:spPr>
          <a:xfrm>
            <a:off x="314173" y="1479333"/>
            <a:ext cx="11268517" cy="38570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s-MX" sz="2800" dirty="0" smtClean="0">
                <a:solidFill>
                  <a:prstClr val="black"/>
                </a:solidFill>
                <a:latin typeface="Times New Roman" panose="02020603050405020304" pitchFamily="18" charset="0"/>
                <a:cs typeface="Times New Roman" panose="02020603050405020304" pitchFamily="18" charset="0"/>
              </a:rPr>
              <a:t>Para </a:t>
            </a:r>
            <a:r>
              <a:rPr lang="es-MX" sz="2800" dirty="0">
                <a:solidFill>
                  <a:prstClr val="black"/>
                </a:solidFill>
                <a:latin typeface="Times New Roman" panose="02020603050405020304" pitchFamily="18" charset="0"/>
                <a:cs typeface="Times New Roman" panose="02020603050405020304" pitchFamily="18" charset="0"/>
              </a:rPr>
              <a:t>localidades con problemas de salud (previa justificación del ejecutor respaldada por dictamen de la autoridad competente a la Conagua).</a:t>
            </a:r>
          </a:p>
          <a:p>
            <a:pPr marL="342900" indent="-342900" algn="just">
              <a:buFont typeface="Arial" panose="020B0604020202020204" pitchFamily="34" charset="0"/>
              <a:buChar char="•"/>
            </a:pPr>
            <a:r>
              <a:rPr lang="es-MX" sz="2800" dirty="0" smtClean="0">
                <a:solidFill>
                  <a:prstClr val="black"/>
                </a:solidFill>
                <a:latin typeface="Times New Roman" panose="02020603050405020304" pitchFamily="18" charset="0"/>
                <a:cs typeface="Times New Roman" panose="02020603050405020304" pitchFamily="18" charset="0"/>
              </a:rPr>
              <a:t>Para </a:t>
            </a:r>
            <a:r>
              <a:rPr lang="es-MX" sz="2800" dirty="0">
                <a:solidFill>
                  <a:prstClr val="black"/>
                </a:solidFill>
                <a:latin typeface="Times New Roman" panose="02020603050405020304" pitchFamily="18" charset="0"/>
                <a:cs typeface="Times New Roman" panose="02020603050405020304" pitchFamily="18" charset="0"/>
              </a:rPr>
              <a:t>localidades de municipios considerados por la SEDESOL en </a:t>
            </a:r>
            <a:r>
              <a:rPr lang="es-MX" sz="2800" dirty="0" smtClean="0">
                <a:solidFill>
                  <a:prstClr val="black"/>
                </a:solidFill>
                <a:latin typeface="Times New Roman" panose="02020603050405020304" pitchFamily="18" charset="0"/>
                <a:cs typeface="Times New Roman" panose="02020603050405020304" pitchFamily="18" charset="0"/>
              </a:rPr>
              <a:t>SINHAMBRE y </a:t>
            </a:r>
            <a:r>
              <a:rPr lang="es-MX" sz="2800" dirty="0">
                <a:solidFill>
                  <a:prstClr val="black"/>
                </a:solidFill>
                <a:latin typeface="Times New Roman" panose="02020603050405020304" pitchFamily="18" charset="0"/>
                <a:cs typeface="Times New Roman" panose="02020603050405020304" pitchFamily="18" charset="0"/>
              </a:rPr>
              <a:t>con cobertura de agua hasta 20</a:t>
            </a:r>
            <a:r>
              <a:rPr lang="es-MX" sz="2800" dirty="0" smtClean="0">
                <a:solidFill>
                  <a:prstClr val="black"/>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s-MX" sz="2800" dirty="0" smtClean="0">
                <a:solidFill>
                  <a:prstClr val="black"/>
                </a:solidFill>
                <a:latin typeface="Times New Roman" panose="02020603050405020304" pitchFamily="18" charset="0"/>
                <a:cs typeface="Times New Roman" panose="02020603050405020304" pitchFamily="18" charset="0"/>
              </a:rPr>
              <a:t>Para </a:t>
            </a:r>
            <a:r>
              <a:rPr lang="es-MX" sz="2800" dirty="0">
                <a:solidFill>
                  <a:prstClr val="black"/>
                </a:solidFill>
                <a:latin typeface="Times New Roman" panose="02020603050405020304" pitchFamily="18" charset="0"/>
                <a:cs typeface="Times New Roman" panose="02020603050405020304" pitchFamily="18" charset="0"/>
              </a:rPr>
              <a:t>localidades consideradas por el CONEVAL en situación de pobreza extrema.</a:t>
            </a:r>
          </a:p>
          <a:p>
            <a:pPr marL="342900" indent="-342900" algn="just">
              <a:buFont typeface="Arial" panose="020B0604020202020204" pitchFamily="34" charset="0"/>
              <a:buChar char="•"/>
            </a:pPr>
            <a:r>
              <a:rPr lang="es-MX" sz="2800" dirty="0" smtClean="0">
                <a:solidFill>
                  <a:prstClr val="black"/>
                </a:solidFill>
                <a:latin typeface="Times New Roman" panose="02020603050405020304" pitchFamily="18" charset="0"/>
                <a:cs typeface="Times New Roman" panose="02020603050405020304" pitchFamily="18" charset="0"/>
              </a:rPr>
              <a:t>Proyectos </a:t>
            </a:r>
            <a:r>
              <a:rPr lang="es-MX" sz="2800" dirty="0">
                <a:solidFill>
                  <a:prstClr val="black"/>
                </a:solidFill>
                <a:latin typeface="Times New Roman" panose="02020603050405020304" pitchFamily="18" charset="0"/>
                <a:cs typeface="Times New Roman" panose="02020603050405020304" pitchFamily="18" charset="0"/>
              </a:rPr>
              <a:t>piloto para el tratamiento de aguas residuales.</a:t>
            </a:r>
            <a:endParaRPr lang="es-ES" sz="2800" dirty="0">
              <a:solidFill>
                <a:prstClr val="black"/>
              </a:solidFill>
              <a:latin typeface="Times New Roman" panose="02020603050405020304" pitchFamily="18" charset="0"/>
              <a:cs typeface="Times New Roman" panose="02020603050405020304" pitchFamily="18" charset="0"/>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749214"/>
            <a:ext cx="1858829" cy="72096"/>
          </a:xfrm>
          <a:prstGeom prst="rect">
            <a:avLst/>
          </a:prstGeom>
        </p:spPr>
      </p:pic>
      <p:sp>
        <p:nvSpPr>
          <p:cNvPr id="15" name="Rectángulo 14"/>
          <p:cNvSpPr/>
          <p:nvPr/>
        </p:nvSpPr>
        <p:spPr>
          <a:xfrm>
            <a:off x="0" y="493228"/>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Aportación hasta 100% Federal</a:t>
            </a:r>
          </a:p>
        </p:txBody>
      </p:sp>
      <p:grpSp>
        <p:nvGrpSpPr>
          <p:cNvPr id="17" name="Grupo 16"/>
          <p:cNvGrpSpPr/>
          <p:nvPr/>
        </p:nvGrpSpPr>
        <p:grpSpPr>
          <a:xfrm>
            <a:off x="323260" y="1430348"/>
            <a:ext cx="11618506" cy="4004662"/>
            <a:chOff x="334009" y="1740374"/>
            <a:chExt cx="11618505" cy="4359728"/>
          </a:xfrm>
          <a:effectLst>
            <a:outerShdw blurRad="50800" dist="38100" dir="2700000" algn="tl" rotWithShape="0">
              <a:prstClr val="black">
                <a:alpha val="40000"/>
              </a:prstClr>
            </a:outerShdw>
          </a:effectLst>
        </p:grpSpPr>
        <p:cxnSp>
          <p:nvCxnSpPr>
            <p:cNvPr id="25" name="Conector recto 24"/>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upo 27"/>
          <p:cNvGrpSpPr/>
          <p:nvPr/>
        </p:nvGrpSpPr>
        <p:grpSpPr>
          <a:xfrm>
            <a:off x="251339" y="-57943"/>
            <a:ext cx="2887801" cy="634224"/>
            <a:chOff x="251339" y="-57943"/>
            <a:chExt cx="2887801" cy="634224"/>
          </a:xfrm>
        </p:grpSpPr>
        <p:sp>
          <p:nvSpPr>
            <p:cNvPr id="29" name="Rectángulo 28"/>
            <p:cNvSpPr/>
            <p:nvPr/>
          </p:nvSpPr>
          <p:spPr>
            <a:xfrm>
              <a:off x="251339" y="61725"/>
              <a:ext cx="2328779" cy="369332"/>
            </a:xfrm>
            <a:prstGeom prst="rect">
              <a:avLst/>
            </a:prstGeom>
          </p:spPr>
          <p:txBody>
            <a:bodyPr wrap="none">
              <a:spAutoFit/>
            </a:bodyPr>
            <a:lstStyle/>
            <a:p>
              <a:r>
                <a:rPr lang="es-MX"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u="sng" dirty="0">
                <a:solidFill>
                  <a:schemeClr val="accent4">
                    <a:lumMod val="50000"/>
                  </a:schemeClr>
                </a:solidFill>
              </a:endParaRPr>
            </a:p>
          </p:txBody>
        </p:sp>
        <p:pic>
          <p:nvPicPr>
            <p:cNvPr id="30" name="Imagen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2812" y="-57943"/>
              <a:ext cx="646328" cy="634224"/>
            </a:xfrm>
            <a:prstGeom prst="rect">
              <a:avLst/>
            </a:prstGeom>
          </p:spPr>
        </p:pic>
      </p:grpSp>
      <p:pic>
        <p:nvPicPr>
          <p:cNvPr id="14" name="Imagen 13"/>
          <p:cNvPicPr/>
          <p:nvPr/>
        </p:nvPicPr>
        <p:blipFill>
          <a:blip r:embed="rId6">
            <a:extLst>
              <a:ext uri="{28A0092B-C50C-407E-A947-70E740481C1C}">
                <a14:useLocalDpi xmlns:a14="http://schemas.microsoft.com/office/drawing/2010/main" val="0"/>
              </a:ext>
            </a:extLst>
          </a:blip>
          <a:srcRect/>
          <a:stretch>
            <a:fillRect/>
          </a:stretch>
        </p:blipFill>
        <p:spPr bwMode="auto">
          <a:xfrm>
            <a:off x="4503173" y="-15151"/>
            <a:ext cx="4648610" cy="548640"/>
          </a:xfrm>
          <a:prstGeom prst="rect">
            <a:avLst/>
          </a:prstGeom>
          <a:noFill/>
        </p:spPr>
      </p:pic>
    </p:spTree>
    <p:extLst>
      <p:ext uri="{BB962C8B-B14F-4D97-AF65-F5344CB8AC3E}">
        <p14:creationId xmlns:p14="http://schemas.microsoft.com/office/powerpoint/2010/main" val="3512649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740308" y="698728"/>
            <a:ext cx="5973751" cy="646331"/>
          </a:xfrm>
          <a:prstGeom prst="rect">
            <a:avLst/>
          </a:prstGeom>
        </p:spPr>
        <p:txBody>
          <a:bodyPr wrap="none">
            <a:spAutoFit/>
          </a:bodyPr>
          <a:lstStyle/>
          <a:p>
            <a:r>
              <a:rPr lang="es-MX" sz="3600" b="1" u="sng" dirty="0">
                <a:solidFill>
                  <a:srgbClr val="5B9BD5"/>
                </a:solidFill>
                <a:latin typeface="Times New Roman" panose="02020603050405020304" pitchFamily="18" charset="0"/>
                <a:cs typeface="Times New Roman" panose="02020603050405020304" pitchFamily="18" charset="0"/>
              </a:rPr>
              <a:t>APARTADO AGUA LIMPIA</a:t>
            </a:r>
          </a:p>
        </p:txBody>
      </p:sp>
      <p:sp>
        <p:nvSpPr>
          <p:cNvPr id="19" name="2 Marcador de contenido"/>
          <p:cNvSpPr txBox="1">
            <a:spLocks/>
          </p:cNvSpPr>
          <p:nvPr/>
        </p:nvSpPr>
        <p:spPr>
          <a:xfrm>
            <a:off x="1469572" y="2765976"/>
            <a:ext cx="9111342" cy="13921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4000" dirty="0">
                <a:latin typeface="Arial" panose="020B0604020202020204" pitchFamily="34" charset="0"/>
                <a:cs typeface="Arial" panose="020B0604020202020204" pitchFamily="34" charset="0"/>
              </a:rPr>
              <a:t>Fomenta y apoya el desarrollo de acciones para ampliar la cobertura de agua de calidad para el uso y consumo humano, mediante diversos procesos físicos, químicos u otros.</a:t>
            </a:r>
          </a:p>
        </p:txBody>
      </p:sp>
      <p:grpSp>
        <p:nvGrpSpPr>
          <p:cNvPr id="18" name="Grupo 17"/>
          <p:cNvGrpSpPr/>
          <p:nvPr/>
        </p:nvGrpSpPr>
        <p:grpSpPr>
          <a:xfrm>
            <a:off x="9102047" y="106286"/>
            <a:ext cx="3073578" cy="353943"/>
            <a:chOff x="4576628" y="99195"/>
            <a:chExt cx="3073578" cy="353943"/>
          </a:xfrm>
        </p:grpSpPr>
        <p:sp>
          <p:nvSpPr>
            <p:cNvPr id="21"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2"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579914"/>
            <a:ext cx="10597243" cy="3053443"/>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654" y="579377"/>
            <a:ext cx="934362" cy="916865"/>
          </a:xfrm>
          <a:prstGeom prst="rect">
            <a:avLst/>
          </a:prstGeom>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126777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1" name="Rectángulo 30"/>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6" name="Rectángulo 15"/>
          <p:cNvSpPr/>
          <p:nvPr/>
        </p:nvSpPr>
        <p:spPr>
          <a:xfrm>
            <a:off x="228600" y="1283580"/>
            <a:ext cx="11984513" cy="646331"/>
          </a:xfrm>
          <a:prstGeom prst="rect">
            <a:avLst/>
          </a:prstGeom>
        </p:spPr>
        <p:txBody>
          <a:bodyPr wrap="square">
            <a:spAutoFit/>
          </a:bodyPr>
          <a:lstStyle/>
          <a:p>
            <a:r>
              <a:rPr lang="es-MX" sz="3600" b="1" dirty="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Priorización de las acciones.</a:t>
            </a:r>
          </a:p>
        </p:txBody>
      </p:sp>
      <p:sp>
        <p:nvSpPr>
          <p:cNvPr id="8" name="Rectángulo 7"/>
          <p:cNvSpPr/>
          <p:nvPr/>
        </p:nvSpPr>
        <p:spPr>
          <a:xfrm>
            <a:off x="337480" y="2205841"/>
            <a:ext cx="11591925" cy="3262432"/>
          </a:xfrm>
          <a:prstGeom prst="rect">
            <a:avLst/>
          </a:prstGeom>
        </p:spPr>
        <p:txBody>
          <a:bodyPr wrap="square">
            <a:spAutoFit/>
          </a:bodyPr>
          <a:lstStyle/>
          <a:p>
            <a:pPr marL="457200" indent="-457200">
              <a:buFont typeface="Wingdings" panose="05000000000000000000" pitchFamily="2" charset="2"/>
              <a:buChar char="Ø"/>
            </a:pPr>
            <a:r>
              <a:rPr lang="es-MX" sz="2400" dirty="0" smtClean="0">
                <a:solidFill>
                  <a:prstClr val="black"/>
                </a:solidFill>
                <a:latin typeface="Times New Roman" panose="02020603050405020304" pitchFamily="18" charset="0"/>
                <a:cs typeface="Times New Roman" panose="02020603050405020304" pitchFamily="18" charset="0"/>
              </a:rPr>
              <a:t>Localidades:</a:t>
            </a:r>
          </a:p>
          <a:p>
            <a:endParaRPr lang="es-MX" dirty="0" smtClean="0">
              <a:solidFill>
                <a:prstClr val="black"/>
              </a:solidFill>
              <a:latin typeface="Times New Roman" panose="02020603050405020304" pitchFamily="18" charset="0"/>
              <a:cs typeface="Times New Roman" panose="02020603050405020304" pitchFamily="18" charset="0"/>
            </a:endParaRPr>
          </a:p>
          <a:p>
            <a:pPr marL="790575" indent="-342900">
              <a:buFont typeface="Wingdings" panose="05000000000000000000" pitchFamily="2" charset="2"/>
              <a:buChar char="ü"/>
            </a:pPr>
            <a:r>
              <a:rPr lang="es-MX" sz="2000" dirty="0" smtClean="0">
                <a:solidFill>
                  <a:prstClr val="black"/>
                </a:solidFill>
                <a:latin typeface="Times New Roman" panose="02020603050405020304" pitchFamily="18" charset="0"/>
                <a:cs typeface="Times New Roman" panose="02020603050405020304" pitchFamily="18" charset="0"/>
              </a:rPr>
              <a:t>Con alta </a:t>
            </a:r>
            <a:r>
              <a:rPr lang="es-MX" sz="2000" dirty="0">
                <a:solidFill>
                  <a:prstClr val="black"/>
                </a:solidFill>
                <a:latin typeface="Times New Roman" panose="02020603050405020304" pitchFamily="18" charset="0"/>
                <a:cs typeface="Times New Roman" panose="02020603050405020304" pitchFamily="18" charset="0"/>
              </a:rPr>
              <a:t>y muy alta marginación con prioridad las incluidas dentro de los municipios de </a:t>
            </a:r>
            <a:r>
              <a:rPr lang="es-MX" sz="2000" dirty="0" smtClean="0">
                <a:solidFill>
                  <a:prstClr val="black"/>
                </a:solidFill>
                <a:latin typeface="Times New Roman" panose="02020603050405020304" pitchFamily="18" charset="0"/>
                <a:cs typeface="Times New Roman" panose="02020603050405020304" pitchFamily="18" charset="0"/>
              </a:rPr>
              <a:t>SINHAMBRE. </a:t>
            </a:r>
            <a:endParaRPr lang="es-MX" sz="2000" dirty="0">
              <a:solidFill>
                <a:prstClr val="black"/>
              </a:solidFill>
              <a:latin typeface="Times New Roman" panose="02020603050405020304" pitchFamily="18" charset="0"/>
              <a:cs typeface="Times New Roman" panose="02020603050405020304" pitchFamily="18" charset="0"/>
            </a:endParaRPr>
          </a:p>
          <a:p>
            <a:pPr marL="790575" indent="-342900">
              <a:buFont typeface="Wingdings" panose="05000000000000000000" pitchFamily="2" charset="2"/>
              <a:buChar char="ü"/>
            </a:pPr>
            <a:r>
              <a:rPr lang="es-MX" sz="2000" dirty="0" smtClean="0">
                <a:solidFill>
                  <a:prstClr val="black"/>
                </a:solidFill>
                <a:latin typeface="Times New Roman" panose="02020603050405020304" pitchFamily="18" charset="0"/>
                <a:cs typeface="Times New Roman" panose="02020603050405020304" pitchFamily="18" charset="0"/>
              </a:rPr>
              <a:t>Considerados por </a:t>
            </a:r>
            <a:r>
              <a:rPr lang="es-MX" sz="2000" dirty="0">
                <a:solidFill>
                  <a:prstClr val="black"/>
                </a:solidFill>
                <a:latin typeface="Times New Roman" panose="02020603050405020304" pitchFamily="18" charset="0"/>
                <a:cs typeface="Times New Roman" panose="02020603050405020304" pitchFamily="18" charset="0"/>
              </a:rPr>
              <a:t>el CONEVAL en situación de pobreza </a:t>
            </a:r>
            <a:r>
              <a:rPr lang="es-MX" sz="2000" dirty="0" smtClean="0">
                <a:solidFill>
                  <a:prstClr val="black"/>
                </a:solidFill>
                <a:latin typeface="Times New Roman" panose="02020603050405020304" pitchFamily="18" charset="0"/>
                <a:cs typeface="Times New Roman" panose="02020603050405020304" pitchFamily="18" charset="0"/>
              </a:rPr>
              <a:t>extrema.</a:t>
            </a:r>
          </a:p>
          <a:p>
            <a:pPr marL="790575" indent="-342900">
              <a:buFont typeface="Wingdings" panose="05000000000000000000" pitchFamily="2" charset="2"/>
              <a:buChar char="ü"/>
            </a:pPr>
            <a:r>
              <a:rPr lang="es-MX" sz="2000" dirty="0">
                <a:solidFill>
                  <a:prstClr val="black"/>
                </a:solidFill>
                <a:latin typeface="Times New Roman" panose="02020603050405020304" pitchFamily="18" charset="0"/>
                <a:cs typeface="Times New Roman" panose="02020603050405020304" pitchFamily="18" charset="0"/>
              </a:rPr>
              <a:t>D</a:t>
            </a:r>
            <a:r>
              <a:rPr lang="es-MX" sz="2000" dirty="0" smtClean="0">
                <a:solidFill>
                  <a:prstClr val="black"/>
                </a:solidFill>
                <a:latin typeface="Times New Roman" panose="02020603050405020304" pitchFamily="18" charset="0"/>
                <a:cs typeface="Times New Roman" panose="02020603050405020304" pitchFamily="18" charset="0"/>
              </a:rPr>
              <a:t>onde </a:t>
            </a:r>
            <a:r>
              <a:rPr lang="es-MX" sz="2000" dirty="0">
                <a:solidFill>
                  <a:prstClr val="black"/>
                </a:solidFill>
                <a:latin typeface="Times New Roman" panose="02020603050405020304" pitchFamily="18" charset="0"/>
                <a:cs typeface="Times New Roman" panose="02020603050405020304" pitchFamily="18" charset="0"/>
              </a:rPr>
              <a:t>se incremente el nivel de cobertura y eficiencia de la desinfección del agua</a:t>
            </a:r>
            <a:r>
              <a:rPr lang="es-MX" sz="2000" dirty="0" smtClean="0">
                <a:solidFill>
                  <a:prstClr val="black"/>
                </a:solidFill>
                <a:latin typeface="Times New Roman" panose="02020603050405020304" pitchFamily="18" charset="0"/>
                <a:cs typeface="Times New Roman" panose="02020603050405020304" pitchFamily="18" charset="0"/>
              </a:rPr>
              <a:t>.</a:t>
            </a:r>
          </a:p>
          <a:p>
            <a:pPr marL="790575" indent="-342900">
              <a:buFont typeface="Wingdings" panose="05000000000000000000" pitchFamily="2" charset="2"/>
              <a:buChar char="ü"/>
            </a:pPr>
            <a:r>
              <a:rPr lang="es-MX" sz="2000" dirty="0">
                <a:solidFill>
                  <a:prstClr val="black"/>
                </a:solidFill>
                <a:latin typeface="Times New Roman" panose="02020603050405020304" pitchFamily="18" charset="0"/>
                <a:cs typeface="Times New Roman" panose="02020603050405020304" pitchFamily="18" charset="0"/>
              </a:rPr>
              <a:t>D</a:t>
            </a:r>
            <a:r>
              <a:rPr lang="es-MX" sz="2000" dirty="0" smtClean="0">
                <a:solidFill>
                  <a:prstClr val="black"/>
                </a:solidFill>
                <a:latin typeface="Times New Roman" panose="02020603050405020304" pitchFamily="18" charset="0"/>
                <a:cs typeface="Times New Roman" panose="02020603050405020304" pitchFamily="18" charset="0"/>
              </a:rPr>
              <a:t>onde se implemente un Plan de Seguridad del Agua (PSA).</a:t>
            </a:r>
          </a:p>
          <a:p>
            <a:endParaRPr lang="es-MX"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MX" sz="2400" dirty="0" smtClean="0">
                <a:solidFill>
                  <a:prstClr val="black"/>
                </a:solidFill>
                <a:latin typeface="Times New Roman" panose="02020603050405020304" pitchFamily="18" charset="0"/>
                <a:cs typeface="Times New Roman" panose="02020603050405020304" pitchFamily="18" charset="0"/>
              </a:rPr>
              <a:t>Municipios </a:t>
            </a:r>
            <a:r>
              <a:rPr lang="es-MX" sz="2400" dirty="0">
                <a:solidFill>
                  <a:prstClr val="black"/>
                </a:solidFill>
                <a:latin typeface="Times New Roman" panose="02020603050405020304" pitchFamily="18" charset="0"/>
                <a:cs typeface="Times New Roman" panose="02020603050405020304" pitchFamily="18" charset="0"/>
              </a:rPr>
              <a:t>con mayor incidencia de enfermedades infecciosas intestinales. </a:t>
            </a:r>
            <a:endParaRPr lang="es-MX" sz="24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s-MX" dirty="0">
              <a:solidFill>
                <a:prstClr val="black"/>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s-MX" sz="2400" dirty="0" smtClean="0">
                <a:solidFill>
                  <a:prstClr val="black"/>
                </a:solidFill>
                <a:latin typeface="Times New Roman" panose="02020603050405020304" pitchFamily="18" charset="0"/>
                <a:cs typeface="Times New Roman" panose="02020603050405020304" pitchFamily="18" charset="0"/>
              </a:rPr>
              <a:t>Mayor </a:t>
            </a:r>
            <a:r>
              <a:rPr lang="es-MX" sz="2400" dirty="0">
                <a:solidFill>
                  <a:prstClr val="black"/>
                </a:solidFill>
                <a:latin typeface="Times New Roman" panose="02020603050405020304" pitchFamily="18" charset="0"/>
                <a:cs typeface="Times New Roman" panose="02020603050405020304" pitchFamily="18" charset="0"/>
              </a:rPr>
              <a:t>número de habitantes por beneficiar.</a:t>
            </a:r>
          </a:p>
        </p:txBody>
      </p:sp>
      <p:sp>
        <p:nvSpPr>
          <p:cNvPr id="18" name="Rectángulo 17"/>
          <p:cNvSpPr/>
          <p:nvPr/>
        </p:nvSpPr>
        <p:spPr>
          <a:xfrm>
            <a:off x="2" y="512040"/>
            <a:ext cx="12213112"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6" name="Grupo 25"/>
          <p:cNvGrpSpPr/>
          <p:nvPr/>
        </p:nvGrpSpPr>
        <p:grpSpPr>
          <a:xfrm>
            <a:off x="251339" y="-57943"/>
            <a:ext cx="3622605" cy="634224"/>
            <a:chOff x="251339" y="-57943"/>
            <a:chExt cx="3622605" cy="634224"/>
          </a:xfrm>
        </p:grpSpPr>
        <p:sp>
          <p:nvSpPr>
            <p:cNvPr id="27" name="Rectángulo 26"/>
            <p:cNvSpPr/>
            <p:nvPr/>
          </p:nvSpPr>
          <p:spPr>
            <a:xfrm>
              <a:off x="251339" y="61725"/>
              <a:ext cx="3079113" cy="369332"/>
            </a:xfrm>
            <a:prstGeom prst="rect">
              <a:avLst/>
            </a:prstGeom>
          </p:spPr>
          <p:txBody>
            <a:bodyPr wrap="none">
              <a:spAutoFit/>
            </a:bodyPr>
            <a:lstStyle/>
            <a:p>
              <a:r>
                <a:rPr lang="es-MX" b="1" u="sng" dirty="0" smtClean="0">
                  <a:solidFill>
                    <a:srgbClr val="5B9BD5"/>
                  </a:solidFill>
                  <a:latin typeface="Times New Roman" panose="02020603050405020304" pitchFamily="18" charset="0"/>
                  <a:cs typeface="Times New Roman" panose="02020603050405020304" pitchFamily="18" charset="0"/>
                </a:rPr>
                <a:t>APARTADO AGUA LIMPIA</a:t>
              </a:r>
              <a:endParaRPr lang="es-ES" u="sng" dirty="0">
                <a:solidFill>
                  <a:srgbClr val="5B9BD5"/>
                </a:solidFill>
              </a:endParaRPr>
            </a:p>
          </p:txBody>
        </p:sp>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7617" y="-57943"/>
              <a:ext cx="646327" cy="634224"/>
            </a:xfrm>
            <a:prstGeom prst="rect">
              <a:avLst/>
            </a:prstGeom>
          </p:spPr>
        </p:pic>
      </p:grpSp>
      <p:grpSp>
        <p:nvGrpSpPr>
          <p:cNvPr id="29" name="Grupo 28"/>
          <p:cNvGrpSpPr/>
          <p:nvPr/>
        </p:nvGrpSpPr>
        <p:grpSpPr>
          <a:xfrm>
            <a:off x="321151" y="1984452"/>
            <a:ext cx="11591925" cy="3681564"/>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4525917" y="-15151"/>
            <a:ext cx="4648610" cy="548640"/>
          </a:xfrm>
          <a:prstGeom prst="rect">
            <a:avLst/>
          </a:prstGeom>
          <a:noFill/>
        </p:spPr>
      </p:pic>
    </p:spTree>
    <p:extLst>
      <p:ext uri="{BB962C8B-B14F-4D97-AF65-F5344CB8AC3E}">
        <p14:creationId xmlns:p14="http://schemas.microsoft.com/office/powerpoint/2010/main" val="1230620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0-#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31" name="Rectángulo 30"/>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6" name="Rectángulo 15"/>
          <p:cNvSpPr/>
          <p:nvPr/>
        </p:nvSpPr>
        <p:spPr>
          <a:xfrm>
            <a:off x="251339" y="1203391"/>
            <a:ext cx="11977174" cy="646331"/>
          </a:xfrm>
          <a:prstGeom prst="rect">
            <a:avLst/>
          </a:prstGeom>
        </p:spPr>
        <p:txBody>
          <a:bodyPr wrap="square">
            <a:spAutoFit/>
          </a:bodyPr>
          <a:lstStyle/>
          <a:p>
            <a:r>
              <a:rPr lang="es-MX" sz="3600" b="1" dirty="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Características de los Apoyos.</a:t>
            </a:r>
          </a:p>
        </p:txBody>
      </p:sp>
      <p:sp>
        <p:nvSpPr>
          <p:cNvPr id="8" name="Rectángulo 7"/>
          <p:cNvSpPr/>
          <p:nvPr/>
        </p:nvSpPr>
        <p:spPr>
          <a:xfrm>
            <a:off x="300037" y="1978173"/>
            <a:ext cx="11613039" cy="4154984"/>
          </a:xfrm>
          <a:prstGeom prst="rect">
            <a:avLst/>
          </a:prstGeom>
        </p:spPr>
        <p:txBody>
          <a:bodyPr wrap="square">
            <a:spAutoFit/>
          </a:bodyPr>
          <a:lstStyle/>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Instalación</a:t>
            </a:r>
            <a:r>
              <a:rPr lang="es-MX" sz="2200" dirty="0">
                <a:latin typeface="Times New Roman" panose="02020603050405020304" pitchFamily="18" charset="0"/>
                <a:cs typeface="Times New Roman" panose="02020603050405020304" pitchFamily="18" charset="0"/>
              </a:rPr>
              <a:t>, reposición y rehabilitación de equipos o dispositivos de desinfección en sistemas y fuentes de </a:t>
            </a:r>
            <a:r>
              <a:rPr lang="es-MX" sz="2200" dirty="0" smtClean="0">
                <a:latin typeface="Times New Roman" panose="02020603050405020304" pitchFamily="18" charset="0"/>
                <a:cs typeface="Times New Roman" panose="02020603050405020304" pitchFamily="18" charset="0"/>
              </a:rPr>
              <a:t>abastecimientos. </a:t>
            </a:r>
            <a:endParaRPr lang="es-MX"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Adquisición </a:t>
            </a:r>
            <a:r>
              <a:rPr lang="es-MX" sz="2200" dirty="0">
                <a:latin typeface="Times New Roman" panose="02020603050405020304" pitchFamily="18" charset="0"/>
                <a:cs typeface="Times New Roman" panose="02020603050405020304" pitchFamily="18" charset="0"/>
              </a:rPr>
              <a:t>y suministro de reactivos desinfectantes, incluyendo alternativos al cloro. </a:t>
            </a:r>
            <a:endParaRPr lang="es-MX"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Muestreo </a:t>
            </a:r>
            <a:r>
              <a:rPr lang="es-MX" sz="2200" dirty="0">
                <a:latin typeface="Times New Roman" panose="02020603050405020304" pitchFamily="18" charset="0"/>
                <a:cs typeface="Times New Roman" panose="02020603050405020304" pitchFamily="18" charset="0"/>
              </a:rPr>
              <a:t>y determinación de cloro residual libre, análisis bacteriológico y de turbiedad, </a:t>
            </a:r>
            <a:r>
              <a:rPr lang="es-MX" sz="2200" dirty="0" smtClean="0">
                <a:latin typeface="Times New Roman" panose="02020603050405020304" pitchFamily="18" charset="0"/>
                <a:cs typeface="Times New Roman" panose="02020603050405020304" pitchFamily="18" charset="0"/>
              </a:rPr>
              <a:t>arsénico </a:t>
            </a:r>
            <a:r>
              <a:rPr lang="es-MX" sz="2200" dirty="0">
                <a:latin typeface="Times New Roman" panose="02020603050405020304" pitchFamily="18" charset="0"/>
                <a:cs typeface="Times New Roman" panose="02020603050405020304" pitchFamily="18" charset="0"/>
              </a:rPr>
              <a:t>y flúor, entre otros parámetros específicos de acuerdo a lo que determine la Conagua. </a:t>
            </a: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Protección </a:t>
            </a:r>
            <a:r>
              <a:rPr lang="es-MX" sz="2200" dirty="0">
                <a:latin typeface="Times New Roman" panose="02020603050405020304" pitchFamily="18" charset="0"/>
                <a:cs typeface="Times New Roman" panose="02020603050405020304" pitchFamily="18" charset="0"/>
              </a:rPr>
              <a:t>física y sanitaria de fuentes de abastecimiento públicas e instalación de casetas de desinfección. </a:t>
            </a: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Operativos </a:t>
            </a:r>
            <a:r>
              <a:rPr lang="es-MX" sz="2200" dirty="0">
                <a:latin typeface="Times New Roman" panose="02020603050405020304" pitchFamily="18" charset="0"/>
                <a:cs typeface="Times New Roman" panose="02020603050405020304" pitchFamily="18" charset="0"/>
              </a:rPr>
              <a:t>de desinfección y saneamiento básico comunitario. </a:t>
            </a: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Adquisición </a:t>
            </a:r>
            <a:r>
              <a:rPr lang="es-MX" sz="2200" dirty="0">
                <a:latin typeface="Times New Roman" panose="02020603050405020304" pitchFamily="18" charset="0"/>
                <a:cs typeface="Times New Roman" panose="02020603050405020304" pitchFamily="18" charset="0"/>
              </a:rPr>
              <a:t>de comparadores colorimétricos para medición de cloro residual libre, así como para el análisis bacteriológico, y otros parámetros de campo. </a:t>
            </a:r>
          </a:p>
          <a:p>
            <a:pPr marL="342900" indent="-342900">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Capacitación </a:t>
            </a:r>
            <a:r>
              <a:rPr lang="es-MX" sz="2200" dirty="0">
                <a:latin typeface="Times New Roman" panose="02020603050405020304" pitchFamily="18" charset="0"/>
                <a:cs typeface="Times New Roman" panose="02020603050405020304" pitchFamily="18" charset="0"/>
              </a:rPr>
              <a:t>y adiestramiento en la desinfección del agua y/o para la elaboración, implementación y ejecución del PSA. </a:t>
            </a:r>
          </a:p>
        </p:txBody>
      </p:sp>
      <p:sp>
        <p:nvSpPr>
          <p:cNvPr id="18" name="Rectángulo 17"/>
          <p:cNvSpPr/>
          <p:nvPr/>
        </p:nvSpPr>
        <p:spPr>
          <a:xfrm>
            <a:off x="0" y="490192"/>
            <a:ext cx="12191999" cy="707886"/>
          </a:xfrm>
          <a:prstGeom prst="rect">
            <a:avLst/>
          </a:prstGeom>
        </p:spPr>
        <p:txBody>
          <a:bodyPr wrap="square">
            <a:spAutoFit/>
          </a:bodyPr>
          <a:lstStyle/>
          <a:p>
            <a:pPr lvl="0" algn="ct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¿Cuáles son las acciones </a:t>
            </a:r>
            <a:r>
              <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s-MX" sz="40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legibles?</a:t>
            </a:r>
            <a:endParaRPr lang="es-MX" sz="4000"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6" name="Grupo 25"/>
          <p:cNvGrpSpPr/>
          <p:nvPr/>
        </p:nvGrpSpPr>
        <p:grpSpPr>
          <a:xfrm>
            <a:off x="251339" y="-57943"/>
            <a:ext cx="3622605" cy="634224"/>
            <a:chOff x="251339" y="-57943"/>
            <a:chExt cx="3622605" cy="634224"/>
          </a:xfrm>
        </p:grpSpPr>
        <p:sp>
          <p:nvSpPr>
            <p:cNvPr id="27" name="Rectángulo 26"/>
            <p:cNvSpPr/>
            <p:nvPr/>
          </p:nvSpPr>
          <p:spPr>
            <a:xfrm>
              <a:off x="251339" y="61725"/>
              <a:ext cx="3079113" cy="369332"/>
            </a:xfrm>
            <a:prstGeom prst="rect">
              <a:avLst/>
            </a:prstGeom>
          </p:spPr>
          <p:txBody>
            <a:bodyPr wrap="none">
              <a:spAutoFit/>
            </a:bodyPr>
            <a:lstStyle/>
            <a:p>
              <a:r>
                <a:rPr lang="es-MX" b="1" u="sng" dirty="0" smtClean="0">
                  <a:solidFill>
                    <a:srgbClr val="5B9BD5"/>
                  </a:solidFill>
                  <a:latin typeface="Times New Roman" panose="02020603050405020304" pitchFamily="18" charset="0"/>
                  <a:cs typeface="Times New Roman" panose="02020603050405020304" pitchFamily="18" charset="0"/>
                </a:rPr>
                <a:t>APARTADO AGUA LIMPIA</a:t>
              </a:r>
              <a:endParaRPr lang="es-ES" u="sng" dirty="0">
                <a:solidFill>
                  <a:srgbClr val="5B9BD5"/>
                </a:solidFill>
              </a:endParaRPr>
            </a:p>
          </p:txBody>
        </p:sp>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7617" y="-57943"/>
              <a:ext cx="646327" cy="634224"/>
            </a:xfrm>
            <a:prstGeom prst="rect">
              <a:avLst/>
            </a:prstGeom>
          </p:spPr>
        </p:pic>
      </p:grpSp>
      <p:grpSp>
        <p:nvGrpSpPr>
          <p:cNvPr id="29" name="Grupo 28"/>
          <p:cNvGrpSpPr/>
          <p:nvPr/>
        </p:nvGrpSpPr>
        <p:grpSpPr>
          <a:xfrm>
            <a:off x="321151" y="1872333"/>
            <a:ext cx="11591925" cy="4267213"/>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4444180" y="-27929"/>
            <a:ext cx="4648610" cy="548640"/>
          </a:xfrm>
          <a:prstGeom prst="rect">
            <a:avLst/>
          </a:prstGeom>
          <a:noFill/>
        </p:spPr>
      </p:pic>
    </p:spTree>
    <p:extLst>
      <p:ext uri="{BB962C8B-B14F-4D97-AF65-F5344CB8AC3E}">
        <p14:creationId xmlns:p14="http://schemas.microsoft.com/office/powerpoint/2010/main" val="359751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0-#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1" name="Rectángulo 30"/>
          <p:cNvSpPr/>
          <p:nvPr/>
        </p:nvSpPr>
        <p:spPr>
          <a:xfrm>
            <a:off x="0" y="1711870"/>
            <a:ext cx="10419347" cy="446509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graphicFrame>
        <p:nvGraphicFramePr>
          <p:cNvPr id="17" name="Marcador de contenido 3"/>
          <p:cNvGraphicFramePr>
            <a:graphicFrameLocks/>
          </p:cNvGraphicFramePr>
          <p:nvPr>
            <p:extLst>
              <p:ext uri="{D42A27DB-BD31-4B8C-83A1-F6EECF244321}">
                <p14:modId xmlns:p14="http://schemas.microsoft.com/office/powerpoint/2010/main" val="3708709755"/>
              </p:ext>
            </p:extLst>
          </p:nvPr>
        </p:nvGraphicFramePr>
        <p:xfrm>
          <a:off x="409074" y="1927508"/>
          <a:ext cx="9926052" cy="4450921"/>
        </p:xfrm>
        <a:graphic>
          <a:graphicData uri="http://schemas.openxmlformats.org/drawingml/2006/table">
            <a:tbl>
              <a:tblPr firstRow="1">
                <a:tableStyleId>{5C22544A-7EE6-4342-B048-85BDC9FD1C3A}</a:tableStyleId>
              </a:tblPr>
              <a:tblGrid>
                <a:gridCol w="8111185">
                  <a:extLst>
                    <a:ext uri="{9D8B030D-6E8A-4147-A177-3AD203B41FA5}">
                      <a16:colId xmlns:a16="http://schemas.microsoft.com/office/drawing/2014/main" val="20000"/>
                    </a:ext>
                  </a:extLst>
                </a:gridCol>
                <a:gridCol w="1814867">
                  <a:extLst>
                    <a:ext uri="{9D8B030D-6E8A-4147-A177-3AD203B41FA5}">
                      <a16:colId xmlns:a16="http://schemas.microsoft.com/office/drawing/2014/main" val="20001"/>
                    </a:ext>
                  </a:extLst>
                </a:gridCol>
              </a:tblGrid>
              <a:tr h="582983">
                <a:tc>
                  <a:txBody>
                    <a:bodyPr/>
                    <a:lstStyle/>
                    <a:p>
                      <a:pPr algn="ctr">
                        <a:lnSpc>
                          <a:spcPct val="100000"/>
                        </a:lnSpc>
                        <a:spcAft>
                          <a:spcPts val="505"/>
                        </a:spcAft>
                      </a:pPr>
                      <a:r>
                        <a:rPr lang="es-ES" sz="2000" b="1" dirty="0">
                          <a:solidFill>
                            <a:schemeClr val="bg1"/>
                          </a:solidFill>
                          <a:effectLst/>
                          <a:latin typeface="Arial" panose="020B0604020202020204" pitchFamily="34" charset="0"/>
                          <a:cs typeface="Arial" panose="020B0604020202020204" pitchFamily="34" charset="0"/>
                        </a:rPr>
                        <a:t>Descripción</a:t>
                      </a:r>
                      <a:endParaRPr lang="es-MX"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a:txBody>
                    <a:bodyPr/>
                    <a:lstStyle/>
                    <a:p>
                      <a:pPr algn="ctr">
                        <a:lnSpc>
                          <a:spcPct val="100000"/>
                        </a:lnSpc>
                        <a:spcAft>
                          <a:spcPts val="505"/>
                        </a:spcAft>
                      </a:pPr>
                      <a:r>
                        <a:rPr lang="es-ES" sz="2000" b="1" dirty="0">
                          <a:solidFill>
                            <a:schemeClr val="bg1"/>
                          </a:solidFill>
                          <a:effectLst/>
                          <a:latin typeface="Arial" panose="020B0604020202020204" pitchFamily="34" charset="0"/>
                          <a:cs typeface="Arial" panose="020B0604020202020204" pitchFamily="34" charset="0"/>
                        </a:rPr>
                        <a:t>Aportación federal</a:t>
                      </a:r>
                      <a:endParaRPr lang="es-MX"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91492">
                <a:tc>
                  <a:txBody>
                    <a:bodyPr/>
                    <a:lstStyle/>
                    <a:p>
                      <a:pPr algn="just">
                        <a:lnSpc>
                          <a:spcPct val="100000"/>
                        </a:lnSpc>
                        <a:spcAft>
                          <a:spcPts val="505"/>
                        </a:spcAft>
                      </a:pPr>
                      <a:r>
                        <a:rPr lang="es-ES" sz="1800" b="1" dirty="0">
                          <a:effectLst/>
                          <a:latin typeface="Arial" panose="020B0604020202020204" pitchFamily="34" charset="0"/>
                          <a:cs typeface="Arial" panose="020B0604020202020204" pitchFamily="34" charset="0"/>
                        </a:rPr>
                        <a:t>Localidades en general.</a:t>
                      </a:r>
                      <a:endParaRPr lang="es-MX" sz="18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0000"/>
                        </a:lnSpc>
                        <a:spcAft>
                          <a:spcPts val="505"/>
                        </a:spcAft>
                      </a:pPr>
                      <a:r>
                        <a:rPr lang="es-ES" sz="1800" b="1" dirty="0">
                          <a:effectLst/>
                          <a:latin typeface="Arial" panose="020B0604020202020204" pitchFamily="34" charset="0"/>
                          <a:cs typeface="Arial" panose="020B0604020202020204" pitchFamily="34" charset="0"/>
                        </a:rPr>
                        <a:t>50%</a:t>
                      </a:r>
                      <a:endParaRPr lang="es-MX"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582983">
                <a:tc>
                  <a:txBody>
                    <a:bodyPr/>
                    <a:lstStyle/>
                    <a:p>
                      <a:pPr algn="just">
                        <a:lnSpc>
                          <a:spcPct val="100000"/>
                        </a:lnSpc>
                        <a:spcAft>
                          <a:spcPts val="505"/>
                        </a:spcAft>
                      </a:pPr>
                      <a:r>
                        <a:rPr lang="es-ES" sz="1800" b="1" dirty="0">
                          <a:effectLst/>
                          <a:latin typeface="Arial" panose="020B0604020202020204" pitchFamily="34" charset="0"/>
                          <a:cs typeface="Arial" panose="020B0604020202020204" pitchFamily="34" charset="0"/>
                        </a:rPr>
                        <a:t>Localidades de alta y muy alta marginación determinados por la CONAPO.</a:t>
                      </a:r>
                      <a:endParaRPr lang="es-MX" sz="18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505"/>
                        </a:spcAft>
                      </a:pPr>
                      <a:r>
                        <a:rPr lang="es-ES" sz="1800" b="1" dirty="0">
                          <a:effectLst/>
                          <a:latin typeface="Arial" panose="020B0604020202020204" pitchFamily="34" charset="0"/>
                          <a:cs typeface="Arial" panose="020B0604020202020204" pitchFamily="34" charset="0"/>
                        </a:rPr>
                        <a:t>80%</a:t>
                      </a:r>
                      <a:endParaRPr lang="es-MX"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582983">
                <a:tc>
                  <a:txBody>
                    <a:bodyPr/>
                    <a:lstStyle/>
                    <a:p>
                      <a:pPr algn="just">
                        <a:lnSpc>
                          <a:spcPct val="100000"/>
                        </a:lnSpc>
                        <a:spcAft>
                          <a:spcPts val="505"/>
                        </a:spcAft>
                      </a:pPr>
                      <a:r>
                        <a:rPr lang="es-ES" sz="1800" b="1" dirty="0">
                          <a:effectLst/>
                          <a:latin typeface="Arial" panose="020B0604020202020204" pitchFamily="34" charset="0"/>
                          <a:cs typeface="Arial" panose="020B0604020202020204" pitchFamily="34" charset="0"/>
                        </a:rPr>
                        <a:t>Todas las localidades de los estados de Chiapas, Guerrero, Oaxaca, Tabasco y Veracruz con cobertura de agua potable de hasta el 20%. </a:t>
                      </a:r>
                      <a:endParaRPr lang="es-MX" sz="18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0000"/>
                        </a:lnSpc>
                        <a:spcAft>
                          <a:spcPts val="505"/>
                        </a:spcAft>
                      </a:pPr>
                      <a:r>
                        <a:rPr lang="es-ES" sz="1800" b="1" dirty="0">
                          <a:effectLst/>
                          <a:latin typeface="Arial" panose="020B0604020202020204" pitchFamily="34" charset="0"/>
                          <a:cs typeface="Arial" panose="020B0604020202020204" pitchFamily="34" charset="0"/>
                        </a:rPr>
                        <a:t>80%</a:t>
                      </a:r>
                      <a:endParaRPr lang="es-MX"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1132925">
                <a:tc>
                  <a:txBody>
                    <a:bodyPr/>
                    <a:lstStyle/>
                    <a:p>
                      <a:pPr algn="just">
                        <a:lnSpc>
                          <a:spcPct val="100000"/>
                        </a:lnSpc>
                        <a:spcAft>
                          <a:spcPts val="505"/>
                        </a:spcAft>
                      </a:pPr>
                      <a:r>
                        <a:rPr lang="es-ES" sz="1800" b="1" dirty="0">
                          <a:effectLst/>
                          <a:latin typeface="Arial" panose="020B0604020202020204" pitchFamily="34" charset="0"/>
                          <a:cs typeface="Arial" panose="020B0604020202020204" pitchFamily="34" charset="0"/>
                        </a:rPr>
                        <a:t>Municipios con problemas para la salud de los habitantes por enfermedades gastrointestinales infecciosas de origen hídrico (previa justificación del ejecutor y autoridad competente a la Conagua).</a:t>
                      </a:r>
                      <a:endParaRPr lang="es-MX" sz="18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505"/>
                        </a:spcAft>
                      </a:pPr>
                      <a:r>
                        <a:rPr lang="es-ES" sz="1800" b="1" dirty="0">
                          <a:effectLst/>
                          <a:latin typeface="Arial" panose="020B0604020202020204" pitchFamily="34" charset="0"/>
                          <a:cs typeface="Arial" panose="020B0604020202020204" pitchFamily="34" charset="0"/>
                        </a:rPr>
                        <a:t>100%</a:t>
                      </a:r>
                      <a:endParaRPr lang="es-MX"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1250938">
                <a:tc>
                  <a:txBody>
                    <a:bodyPr/>
                    <a:lstStyle/>
                    <a:p>
                      <a:pPr algn="just">
                        <a:lnSpc>
                          <a:spcPct val="100000"/>
                        </a:lnSpc>
                        <a:spcAft>
                          <a:spcPts val="505"/>
                        </a:spcAft>
                      </a:pPr>
                      <a:r>
                        <a:rPr lang="es-ES" sz="1800" b="1" dirty="0">
                          <a:effectLst/>
                          <a:latin typeface="Arial" panose="020B0604020202020204" pitchFamily="34" charset="0"/>
                          <a:cs typeface="Arial" panose="020B0604020202020204" pitchFamily="34" charset="0"/>
                        </a:rPr>
                        <a:t>Localidades de los municipios considerados por la SEDESOL en el Sistema Nacional para la Cruzada contra el Hambre (SINHAMBRE). </a:t>
                      </a:r>
                      <a:endParaRPr lang="es-MX" sz="1800" b="1" dirty="0">
                        <a:effectLst/>
                        <a:latin typeface="Arial" panose="020B0604020202020204" pitchFamily="34" charset="0"/>
                        <a:cs typeface="Arial" panose="020B0604020202020204" pitchFamily="34" charset="0"/>
                      </a:endParaRPr>
                    </a:p>
                    <a:p>
                      <a:pPr algn="just">
                        <a:lnSpc>
                          <a:spcPct val="100000"/>
                        </a:lnSpc>
                        <a:spcAft>
                          <a:spcPts val="505"/>
                        </a:spcAft>
                      </a:pPr>
                      <a:r>
                        <a:rPr lang="es-ES" sz="1800" b="1" dirty="0">
                          <a:effectLst/>
                          <a:latin typeface="Arial" panose="020B0604020202020204" pitchFamily="34" charset="0"/>
                          <a:cs typeface="Arial" panose="020B0604020202020204" pitchFamily="34" charset="0"/>
                        </a:rPr>
                        <a:t>Localidades consideradas por el CONEVAL en situación de pobreza extrema.</a:t>
                      </a:r>
                      <a:endParaRPr lang="es-MX" sz="18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lnSpc>
                          <a:spcPct val="100000"/>
                        </a:lnSpc>
                        <a:spcAft>
                          <a:spcPts val="505"/>
                        </a:spcAft>
                      </a:pPr>
                      <a:r>
                        <a:rPr lang="es-ES" sz="1800" b="1" dirty="0">
                          <a:effectLst/>
                          <a:latin typeface="Arial" panose="020B0604020202020204" pitchFamily="34" charset="0"/>
                          <a:cs typeface="Arial" panose="020B0604020202020204" pitchFamily="34" charset="0"/>
                        </a:rPr>
                        <a:t>100%</a:t>
                      </a:r>
                      <a:endParaRPr lang="es-MX"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Rectángulo 25"/>
          <p:cNvSpPr/>
          <p:nvPr/>
        </p:nvSpPr>
        <p:spPr>
          <a:xfrm>
            <a:off x="0" y="506270"/>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sp>
        <p:nvSpPr>
          <p:cNvPr id="28" name="Rectángulo 27"/>
          <p:cNvSpPr/>
          <p:nvPr/>
        </p:nvSpPr>
        <p:spPr>
          <a:xfrm>
            <a:off x="228599" y="1236038"/>
            <a:ext cx="11976053" cy="523220"/>
          </a:xfrm>
          <a:prstGeom prst="rect">
            <a:avLst/>
          </a:prstGeom>
        </p:spPr>
        <p:txBody>
          <a:bodyPr wrap="square">
            <a:spAutoFit/>
          </a:bodyPr>
          <a:lstStyle/>
          <a:p>
            <a:r>
              <a:rPr lang="es-E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Porcentaje de apoyo federal.</a:t>
            </a:r>
          </a:p>
        </p:txBody>
      </p:sp>
      <p:grpSp>
        <p:nvGrpSpPr>
          <p:cNvPr id="29" name="Grupo 28"/>
          <p:cNvGrpSpPr/>
          <p:nvPr/>
        </p:nvGrpSpPr>
        <p:grpSpPr>
          <a:xfrm>
            <a:off x="251339" y="-57943"/>
            <a:ext cx="3622605" cy="634224"/>
            <a:chOff x="251339" y="-57943"/>
            <a:chExt cx="3622605" cy="634224"/>
          </a:xfrm>
        </p:grpSpPr>
        <p:sp>
          <p:nvSpPr>
            <p:cNvPr id="30" name="Rectángulo 29"/>
            <p:cNvSpPr/>
            <p:nvPr/>
          </p:nvSpPr>
          <p:spPr>
            <a:xfrm>
              <a:off x="251339" y="61725"/>
              <a:ext cx="3079113" cy="369332"/>
            </a:xfrm>
            <a:prstGeom prst="rect">
              <a:avLst/>
            </a:prstGeom>
          </p:spPr>
          <p:txBody>
            <a:bodyPr wrap="none">
              <a:spAutoFit/>
            </a:bodyPr>
            <a:lstStyle/>
            <a:p>
              <a:r>
                <a:rPr lang="es-MX" b="1" u="sng" dirty="0" smtClean="0">
                  <a:solidFill>
                    <a:srgbClr val="5B9BD5"/>
                  </a:solidFill>
                  <a:latin typeface="Times New Roman" panose="02020603050405020304" pitchFamily="18" charset="0"/>
                  <a:cs typeface="Times New Roman" panose="02020603050405020304" pitchFamily="18" charset="0"/>
                </a:rPr>
                <a:t>APARTADO AGUA LIMPIA</a:t>
              </a:r>
              <a:endParaRPr lang="es-ES" u="sng" dirty="0">
                <a:solidFill>
                  <a:srgbClr val="5B9BD5"/>
                </a:solidFill>
              </a:endParaRPr>
            </a:p>
          </p:txBody>
        </p:sp>
        <p:pic>
          <p:nvPicPr>
            <p:cNvPr id="32" name="Imagen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17" y="-57943"/>
              <a:ext cx="646327" cy="634224"/>
            </a:xfrm>
            <a:prstGeom prst="rect">
              <a:avLst/>
            </a:prstGeom>
          </p:spPr>
        </p:pic>
      </p:grpSp>
      <p:grpSp>
        <p:nvGrpSpPr>
          <p:cNvPr id="33" name="Grupo 32"/>
          <p:cNvGrpSpPr/>
          <p:nvPr/>
        </p:nvGrpSpPr>
        <p:grpSpPr>
          <a:xfrm>
            <a:off x="321152" y="1823346"/>
            <a:ext cx="10455706" cy="4577454"/>
            <a:chOff x="334009" y="1740374"/>
            <a:chExt cx="11618505" cy="4359728"/>
          </a:xfrm>
          <a:effectLst>
            <a:outerShdw blurRad="50800" dist="38100" dir="2700000" algn="tl" rotWithShape="0">
              <a:prstClr val="black">
                <a:alpha val="40000"/>
              </a:prstClr>
            </a:outerShdw>
          </a:effectLst>
        </p:grpSpPr>
        <p:cxnSp>
          <p:nvCxnSpPr>
            <p:cNvPr id="34" name="Conector recto 33"/>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4777256" y="-71867"/>
            <a:ext cx="4648610" cy="548640"/>
          </a:xfrm>
          <a:prstGeom prst="rect">
            <a:avLst/>
          </a:prstGeom>
          <a:noFill/>
        </p:spPr>
      </p:pic>
    </p:spTree>
    <p:extLst>
      <p:ext uri="{BB962C8B-B14F-4D97-AF65-F5344CB8AC3E}">
        <p14:creationId xmlns:p14="http://schemas.microsoft.com/office/powerpoint/2010/main" val="35574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0-#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4" name="Rectángulo 3"/>
          <p:cNvSpPr/>
          <p:nvPr/>
        </p:nvSpPr>
        <p:spPr>
          <a:xfrm>
            <a:off x="942077" y="-118515"/>
            <a:ext cx="9443023" cy="8375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b="1" dirty="0" smtClean="0">
                <a:solidFill>
                  <a:schemeClr val="accent6">
                    <a:lumMod val="50000"/>
                  </a:schemeClr>
                </a:solidFill>
              </a:rPr>
              <a:t>Casos </a:t>
            </a:r>
            <a:r>
              <a:rPr lang="es-ES" sz="3600" b="1" dirty="0">
                <a:solidFill>
                  <a:schemeClr val="accent6">
                    <a:lumMod val="50000"/>
                  </a:schemeClr>
                </a:solidFill>
              </a:rPr>
              <a:t>de </a:t>
            </a:r>
            <a:r>
              <a:rPr lang="es-ES" sz="3600" b="1" dirty="0" smtClean="0">
                <a:solidFill>
                  <a:schemeClr val="accent6">
                    <a:lumMod val="50000"/>
                  </a:schemeClr>
                </a:solidFill>
              </a:rPr>
              <a:t>excepción</a:t>
            </a:r>
            <a:endParaRPr lang="es-ES" sz="3600" b="1" dirty="0">
              <a:solidFill>
                <a:srgbClr val="00B0F0"/>
              </a:solidFill>
              <a:latin typeface="Times New Roman" panose="02020603050405020304" pitchFamily="18" charset="0"/>
              <a:cs typeface="Times New Roman" panose="02020603050405020304" pitchFamily="18" charset="0"/>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31" name="1 CuadroTexto"/>
          <p:cNvSpPr txBox="1"/>
          <p:nvPr/>
        </p:nvSpPr>
        <p:spPr>
          <a:xfrm>
            <a:off x="6649664" y="1061510"/>
            <a:ext cx="4741782" cy="1083758"/>
          </a:xfrm>
          <a:prstGeom prst="rect">
            <a:avLst/>
          </a:prstGeom>
          <a:noFill/>
        </p:spPr>
        <p:txBody>
          <a:bodyPr wrap="square" rtlCol="0">
            <a:spAutoFit/>
          </a:bodyPr>
          <a:lstStyle/>
          <a:p>
            <a:pPr algn="ctr"/>
            <a:r>
              <a:rPr lang="es-MX" sz="2400" b="1" dirty="0" smtClean="0">
                <a:solidFill>
                  <a:prstClr val="black"/>
                </a:solidFill>
                <a:latin typeface="Arial" panose="020B0604020202020204" pitchFamily="34" charset="0"/>
                <a:cs typeface="Arial" panose="020B0604020202020204" pitchFamily="34" charset="0"/>
              </a:rPr>
              <a:t>Se apoyará </a:t>
            </a:r>
            <a:r>
              <a:rPr lang="es-MX" sz="2400" b="1" dirty="0">
                <a:solidFill>
                  <a:prstClr val="black"/>
                </a:solidFill>
                <a:latin typeface="Arial" panose="020B0604020202020204" pitchFamily="34" charset="0"/>
                <a:cs typeface="Arial" panose="020B0604020202020204" pitchFamily="34" charset="0"/>
              </a:rPr>
              <a:t>h</a:t>
            </a:r>
            <a:r>
              <a:rPr lang="es-MX" sz="2400" b="1" dirty="0" smtClean="0">
                <a:solidFill>
                  <a:prstClr val="black"/>
                </a:solidFill>
                <a:latin typeface="Arial" panose="020B0604020202020204" pitchFamily="34" charset="0"/>
                <a:cs typeface="Arial" panose="020B0604020202020204" pitchFamily="34" charset="0"/>
              </a:rPr>
              <a:t>asta 100% Federales</a:t>
            </a:r>
          </a:p>
          <a:p>
            <a:pPr algn="ctr">
              <a:lnSpc>
                <a:spcPts val="1920"/>
              </a:lnSpc>
            </a:pPr>
            <a:r>
              <a:rPr lang="es-MX" sz="1600" dirty="0" smtClean="0">
                <a:solidFill>
                  <a:prstClr val="black"/>
                </a:solidFill>
                <a:latin typeface="Arial" panose="020B0604020202020204" pitchFamily="34" charset="0"/>
                <a:cs typeface="Arial" panose="020B0604020202020204" pitchFamily="34" charset="0"/>
              </a:rPr>
              <a:t>Riesgo</a:t>
            </a:r>
            <a:r>
              <a:rPr lang="es-MX" sz="1600" b="1" dirty="0" smtClean="0">
                <a:solidFill>
                  <a:prstClr val="black"/>
                </a:solidFill>
                <a:latin typeface="Arial" panose="020B0604020202020204" pitchFamily="34" charset="0"/>
                <a:cs typeface="Arial" panose="020B0604020202020204" pitchFamily="34" charset="0"/>
              </a:rPr>
              <a:t> </a:t>
            </a:r>
            <a:r>
              <a:rPr lang="es-ES" sz="1600" dirty="0" smtClean="0">
                <a:solidFill>
                  <a:prstClr val="black"/>
                </a:solidFill>
                <a:latin typeface="Arial" panose="020B0604020202020204" pitchFamily="34" charset="0"/>
                <a:cs typeface="Arial" panose="020B0604020202020204" pitchFamily="34" charset="0"/>
              </a:rPr>
              <a:t>validado </a:t>
            </a:r>
            <a:r>
              <a:rPr lang="es-ES" sz="1600" dirty="0">
                <a:solidFill>
                  <a:prstClr val="black"/>
                </a:solidFill>
                <a:latin typeface="Arial" panose="020B0604020202020204" pitchFamily="34" charset="0"/>
                <a:cs typeface="Arial" panose="020B0604020202020204" pitchFamily="34" charset="0"/>
              </a:rPr>
              <a:t>por las autoridades </a:t>
            </a:r>
            <a:r>
              <a:rPr lang="es-ES" sz="1600" dirty="0" smtClean="0">
                <a:solidFill>
                  <a:prstClr val="black"/>
                </a:solidFill>
                <a:latin typeface="Arial" panose="020B0604020202020204" pitchFamily="34" charset="0"/>
                <a:cs typeface="Arial" panose="020B0604020202020204" pitchFamily="34" charset="0"/>
              </a:rPr>
              <a:t>competentes</a:t>
            </a:r>
            <a:r>
              <a:rPr lang="es-ES" sz="2400" dirty="0" smtClean="0">
                <a:solidFill>
                  <a:prstClr val="black"/>
                </a:solidFill>
                <a:latin typeface="Arial" panose="020B0604020202020204" pitchFamily="34" charset="0"/>
                <a:cs typeface="Arial" panose="020B0604020202020204" pitchFamily="34" charset="0"/>
              </a:rPr>
              <a:t>.</a:t>
            </a:r>
            <a:endParaRPr lang="es-MX" sz="2400" b="1" dirty="0">
              <a:solidFill>
                <a:prstClr val="black"/>
              </a:solidFill>
              <a:latin typeface="Arial" panose="020B0604020202020204" pitchFamily="34" charset="0"/>
              <a:cs typeface="Arial" panose="020B0604020202020204" pitchFamily="34" charset="0"/>
            </a:endParaRPr>
          </a:p>
        </p:txBody>
      </p:sp>
      <p:sp>
        <p:nvSpPr>
          <p:cNvPr id="32" name="5 CuadroTexto"/>
          <p:cNvSpPr txBox="1"/>
          <p:nvPr/>
        </p:nvSpPr>
        <p:spPr>
          <a:xfrm>
            <a:off x="894914" y="981505"/>
            <a:ext cx="4451290" cy="1194855"/>
          </a:xfrm>
          <a:prstGeom prst="rect">
            <a:avLst/>
          </a:prstGeom>
          <a:noFill/>
        </p:spPr>
        <p:txBody>
          <a:bodyPr wrap="square" rtlCol="0">
            <a:spAutoFit/>
          </a:bodyPr>
          <a:lstStyle/>
          <a:p>
            <a:pPr algn="ctr"/>
            <a:r>
              <a:rPr lang="es-MX" sz="2400" dirty="0" smtClean="0">
                <a:solidFill>
                  <a:prstClr val="black"/>
                </a:solidFill>
                <a:latin typeface="Arial" panose="020B0604020202020204" pitchFamily="34" charset="0"/>
                <a:cs typeface="Arial" panose="020B0604020202020204" pitchFamily="34" charset="0"/>
              </a:rPr>
              <a:t>En casos de existir riesgos para la salud o la integridad de las personas.</a:t>
            </a:r>
            <a:endParaRPr lang="es-MX" sz="2400" dirty="0">
              <a:solidFill>
                <a:prstClr val="black"/>
              </a:solidFill>
              <a:latin typeface="Arial" panose="020B0604020202020204" pitchFamily="34" charset="0"/>
              <a:cs typeface="Arial" panose="020B0604020202020204" pitchFamily="34" charset="0"/>
            </a:endParaRPr>
          </a:p>
        </p:txBody>
      </p:sp>
      <p:sp>
        <p:nvSpPr>
          <p:cNvPr id="33" name="6 CuadroTexto"/>
          <p:cNvSpPr txBox="1"/>
          <p:nvPr/>
        </p:nvSpPr>
        <p:spPr>
          <a:xfrm>
            <a:off x="1046395" y="2490593"/>
            <a:ext cx="4017314" cy="827844"/>
          </a:xfrm>
          <a:prstGeom prst="rect">
            <a:avLst/>
          </a:prstGeom>
          <a:noFill/>
        </p:spPr>
        <p:txBody>
          <a:bodyPr wrap="square" rtlCol="0">
            <a:spAutoFit/>
          </a:bodyPr>
          <a:lstStyle/>
          <a:p>
            <a:pPr algn="just"/>
            <a:r>
              <a:rPr lang="es-MX" sz="2400" dirty="0">
                <a:solidFill>
                  <a:prstClr val="black"/>
                </a:solidFill>
                <a:latin typeface="Arial" panose="020B0604020202020204" pitchFamily="34" charset="0"/>
                <a:cs typeface="Arial" panose="020B0604020202020204" pitchFamily="34" charset="0"/>
              </a:rPr>
              <a:t>En casos de </a:t>
            </a:r>
            <a:r>
              <a:rPr lang="es-MX" sz="2400" dirty="0" smtClean="0">
                <a:solidFill>
                  <a:prstClr val="black"/>
                </a:solidFill>
                <a:latin typeface="Arial" panose="020B0604020202020204" pitchFamily="34" charset="0"/>
                <a:cs typeface="Arial" panose="020B0604020202020204" pitchFamily="34" charset="0"/>
              </a:rPr>
              <a:t>urgencia por escases de agua.</a:t>
            </a:r>
            <a:endParaRPr lang="es-MX" sz="2400" b="1" dirty="0" smtClean="0">
              <a:solidFill>
                <a:prstClr val="black"/>
              </a:solidFill>
              <a:latin typeface="Arial" panose="020B0604020202020204" pitchFamily="34" charset="0"/>
              <a:cs typeface="Arial" panose="020B0604020202020204" pitchFamily="34" charset="0"/>
            </a:endParaRPr>
          </a:p>
        </p:txBody>
      </p:sp>
      <p:sp>
        <p:nvSpPr>
          <p:cNvPr id="34" name="9 CuadroTexto"/>
          <p:cNvSpPr txBox="1"/>
          <p:nvPr/>
        </p:nvSpPr>
        <p:spPr>
          <a:xfrm>
            <a:off x="894914" y="3619413"/>
            <a:ext cx="4224098" cy="1200329"/>
          </a:xfrm>
          <a:prstGeom prst="rect">
            <a:avLst/>
          </a:prstGeom>
          <a:noFill/>
        </p:spPr>
        <p:txBody>
          <a:bodyPr wrap="square" rtlCol="0">
            <a:spAutoFit/>
          </a:bodyPr>
          <a:lstStyle/>
          <a:p>
            <a:pPr algn="ctr"/>
            <a:r>
              <a:rPr lang="es-MX" sz="2400" b="1" dirty="0">
                <a:solidFill>
                  <a:prstClr val="black">
                    <a:lumMod val="75000"/>
                    <a:lumOff val="25000"/>
                  </a:prstClr>
                </a:solidFill>
                <a:latin typeface="Arial" panose="020B0604020202020204" pitchFamily="34" charset="0"/>
                <a:cs typeface="Arial" panose="020B0604020202020204" pitchFamily="34" charset="0"/>
              </a:rPr>
              <a:t>En casos de que la </a:t>
            </a:r>
            <a:r>
              <a:rPr lang="es-MX" sz="2400" b="1" u="sng" dirty="0" smtClean="0">
                <a:solidFill>
                  <a:prstClr val="black">
                    <a:lumMod val="75000"/>
                    <a:lumOff val="25000"/>
                  </a:prstClr>
                </a:solidFill>
                <a:latin typeface="Times New Roman" panose="02020603050405020304" pitchFamily="18" charset="0"/>
                <a:cs typeface="Times New Roman" panose="02020603050405020304" pitchFamily="18" charset="0"/>
              </a:rPr>
              <a:t>CONAGUA</a:t>
            </a:r>
            <a:r>
              <a:rPr lang="es-MX" sz="2400" b="1" dirty="0" smtClean="0">
                <a:solidFill>
                  <a:prstClr val="black">
                    <a:lumMod val="75000"/>
                    <a:lumOff val="25000"/>
                  </a:prstClr>
                </a:solidFill>
                <a:latin typeface="Arial" panose="020B0604020202020204" pitchFamily="34" charset="0"/>
                <a:cs typeface="Arial" panose="020B0604020202020204" pitchFamily="34" charset="0"/>
              </a:rPr>
              <a:t> </a:t>
            </a:r>
            <a:r>
              <a:rPr lang="es-MX" sz="2400" b="1" dirty="0">
                <a:solidFill>
                  <a:prstClr val="black">
                    <a:lumMod val="75000"/>
                    <a:lumOff val="25000"/>
                  </a:prstClr>
                </a:solidFill>
                <a:latin typeface="Arial" panose="020B0604020202020204" pitchFamily="34" charset="0"/>
                <a:cs typeface="Arial" panose="020B0604020202020204" pitchFamily="34" charset="0"/>
              </a:rPr>
              <a:t>considere </a:t>
            </a:r>
            <a:r>
              <a:rPr lang="es-MX" sz="2400" b="1" dirty="0" smtClean="0">
                <a:solidFill>
                  <a:prstClr val="black">
                    <a:lumMod val="75000"/>
                    <a:lumOff val="25000"/>
                  </a:prstClr>
                </a:solidFill>
                <a:latin typeface="Arial" panose="020B0604020202020204" pitchFamily="34" charset="0"/>
                <a:cs typeface="Arial" panose="020B0604020202020204" pitchFamily="34" charset="0"/>
              </a:rPr>
              <a:t>necesario. </a:t>
            </a:r>
          </a:p>
        </p:txBody>
      </p:sp>
      <p:sp>
        <p:nvSpPr>
          <p:cNvPr id="35" name="11 CuadroTexto"/>
          <p:cNvSpPr txBox="1"/>
          <p:nvPr/>
        </p:nvSpPr>
        <p:spPr>
          <a:xfrm>
            <a:off x="6605601" y="3825529"/>
            <a:ext cx="4634682" cy="830997"/>
          </a:xfrm>
          <a:prstGeom prst="rect">
            <a:avLst/>
          </a:prstGeom>
          <a:noFill/>
        </p:spPr>
        <p:txBody>
          <a:bodyPr wrap="square" rtlCol="0">
            <a:spAutoFit/>
          </a:bodyPr>
          <a:lstStyle/>
          <a:p>
            <a:pPr algn="ctr"/>
            <a:r>
              <a:rPr lang="es-MX" sz="2400" dirty="0" smtClean="0">
                <a:solidFill>
                  <a:prstClr val="black"/>
                </a:solidFill>
                <a:latin typeface="Arial" panose="020B0604020202020204" pitchFamily="34" charset="0"/>
                <a:cs typeface="Arial" panose="020B0604020202020204" pitchFamily="34" charset="0"/>
              </a:rPr>
              <a:t>Distribución mediante  carros tanque para agua potable.</a:t>
            </a:r>
          </a:p>
        </p:txBody>
      </p:sp>
      <p:sp>
        <p:nvSpPr>
          <p:cNvPr id="36" name="7 Rectángulo"/>
          <p:cNvSpPr/>
          <p:nvPr/>
        </p:nvSpPr>
        <p:spPr>
          <a:xfrm>
            <a:off x="6873576" y="2591574"/>
            <a:ext cx="3968100" cy="830997"/>
          </a:xfrm>
          <a:prstGeom prst="rect">
            <a:avLst/>
          </a:prstGeom>
        </p:spPr>
        <p:txBody>
          <a:bodyPr wrap="square">
            <a:spAutoFit/>
          </a:bodyPr>
          <a:lstStyle/>
          <a:p>
            <a:pPr algn="ctr"/>
            <a:r>
              <a:rPr lang="es-MX" sz="2400" dirty="0" smtClean="0">
                <a:solidFill>
                  <a:prstClr val="black"/>
                </a:solidFill>
                <a:latin typeface="Arial" panose="020B0604020202020204" pitchFamily="34" charset="0"/>
                <a:cs typeface="Arial" panose="020B0604020202020204" pitchFamily="34" charset="0"/>
              </a:rPr>
              <a:t>Adquisición de depósitos </a:t>
            </a:r>
            <a:r>
              <a:rPr lang="es-MX" sz="2400" dirty="0">
                <a:solidFill>
                  <a:prstClr val="black"/>
                </a:solidFill>
                <a:latin typeface="Arial" panose="020B0604020202020204" pitchFamily="34" charset="0"/>
                <a:cs typeface="Arial" panose="020B0604020202020204" pitchFamily="34" charset="0"/>
              </a:rPr>
              <a:t>para </a:t>
            </a:r>
            <a:r>
              <a:rPr lang="es-MX" sz="2400" dirty="0" smtClean="0">
                <a:solidFill>
                  <a:prstClr val="black"/>
                </a:solidFill>
                <a:latin typeface="Arial" panose="020B0604020202020204" pitchFamily="34" charset="0"/>
                <a:cs typeface="Arial" panose="020B0604020202020204" pitchFamily="34" charset="0"/>
              </a:rPr>
              <a:t>agua.</a:t>
            </a:r>
            <a:endParaRPr lang="es-MX" sz="2400" b="1" dirty="0">
              <a:solidFill>
                <a:prstClr val="black"/>
              </a:solidFill>
              <a:latin typeface="Arial" panose="020B0604020202020204" pitchFamily="34" charset="0"/>
              <a:cs typeface="Arial" panose="020B0604020202020204" pitchFamily="34" charset="0"/>
            </a:endParaRPr>
          </a:p>
        </p:txBody>
      </p:sp>
      <p:sp>
        <p:nvSpPr>
          <p:cNvPr id="37" name="14 Flecha derecha"/>
          <p:cNvSpPr/>
          <p:nvPr/>
        </p:nvSpPr>
        <p:spPr>
          <a:xfrm>
            <a:off x="5296160" y="1067712"/>
            <a:ext cx="1236608" cy="995470"/>
          </a:xfrm>
          <a:prstGeom prst="rightArrow">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es-MX" b="1" i="1" u="sng" kern="0" dirty="0" smtClean="0">
              <a:solidFill>
                <a:prstClr val="black"/>
              </a:solidFill>
            </a:endParaRPr>
          </a:p>
        </p:txBody>
      </p:sp>
      <p:sp>
        <p:nvSpPr>
          <p:cNvPr id="38" name="15 Flecha derecha"/>
          <p:cNvSpPr/>
          <p:nvPr/>
        </p:nvSpPr>
        <p:spPr>
          <a:xfrm>
            <a:off x="5296160" y="2466535"/>
            <a:ext cx="1236608" cy="995470"/>
          </a:xfrm>
          <a:prstGeom prst="rightArrow">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s-MX" b="1" i="1" u="sng" kern="0" dirty="0">
              <a:solidFill>
                <a:prstClr val="black"/>
              </a:solidFill>
            </a:endParaRPr>
          </a:p>
        </p:txBody>
      </p:sp>
      <p:sp>
        <p:nvSpPr>
          <p:cNvPr id="39" name="16 Flecha derecha"/>
          <p:cNvSpPr/>
          <p:nvPr/>
        </p:nvSpPr>
        <p:spPr>
          <a:xfrm>
            <a:off x="5301154" y="3784906"/>
            <a:ext cx="1236608" cy="995470"/>
          </a:xfrm>
          <a:prstGeom prst="rightArrow">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s-MX" b="1" i="1" u="sng" kern="0" dirty="0">
              <a:solidFill>
                <a:prstClr val="black"/>
              </a:solidFill>
            </a:endParaRPr>
          </a:p>
        </p:txBody>
      </p:sp>
      <p:sp>
        <p:nvSpPr>
          <p:cNvPr id="47" name="Rectángulo 46"/>
          <p:cNvSpPr/>
          <p:nvPr/>
        </p:nvSpPr>
        <p:spPr>
          <a:xfrm>
            <a:off x="1040051" y="4862717"/>
            <a:ext cx="3933824" cy="1323439"/>
          </a:xfrm>
          <a:prstGeom prst="rect">
            <a:avLst/>
          </a:prstGeom>
          <a:noFill/>
        </p:spPr>
        <p:txBody>
          <a:bodyPr wrap="square" rtlCol="0">
            <a:spAutoFit/>
          </a:bodyPr>
          <a:lstStyle/>
          <a:p>
            <a:pPr algn="just"/>
            <a:r>
              <a:rPr lang="es-MX" sz="2000" b="1" i="1" dirty="0" smtClean="0">
                <a:solidFill>
                  <a:srgbClr val="0070C0"/>
                </a:solidFill>
                <a:latin typeface="Arial" panose="020B0604020202020204" pitchFamily="34" charset="0"/>
                <a:cs typeface="Arial" panose="020B0604020202020204" pitchFamily="34" charset="0"/>
              </a:rPr>
              <a:t>Para las actividades de Cultura del Agua en casos plenamente justificados la Conagua</a:t>
            </a:r>
            <a:endParaRPr lang="es-MX" sz="2000" b="1" i="1" dirty="0">
              <a:solidFill>
                <a:srgbClr val="0070C0"/>
              </a:solidFill>
              <a:latin typeface="Arial" panose="020B0604020202020204" pitchFamily="34" charset="0"/>
              <a:cs typeface="Arial" panose="020B0604020202020204" pitchFamily="34" charset="0"/>
            </a:endParaRPr>
          </a:p>
        </p:txBody>
      </p:sp>
      <p:sp>
        <p:nvSpPr>
          <p:cNvPr id="5" name="Rectángulo 4"/>
          <p:cNvSpPr/>
          <p:nvPr/>
        </p:nvSpPr>
        <p:spPr>
          <a:xfrm>
            <a:off x="6783157" y="5089373"/>
            <a:ext cx="4477657" cy="830997"/>
          </a:xfrm>
          <a:prstGeom prst="rect">
            <a:avLst/>
          </a:prstGeom>
          <a:noFill/>
        </p:spPr>
        <p:txBody>
          <a:bodyPr wrap="square" rtlCol="0">
            <a:spAutoFit/>
          </a:bodyPr>
          <a:lstStyle/>
          <a:p>
            <a:pPr algn="ctr"/>
            <a:r>
              <a:rPr lang="es-MX" sz="2400" dirty="0">
                <a:solidFill>
                  <a:srgbClr val="0070C0"/>
                </a:solidFill>
                <a:latin typeface="Arial" panose="020B0604020202020204" pitchFamily="34" charset="0"/>
                <a:cs typeface="Arial" panose="020B0604020202020204" pitchFamily="34" charset="0"/>
              </a:rPr>
              <a:t>P</a:t>
            </a:r>
            <a:r>
              <a:rPr lang="es-MX" sz="2400" dirty="0" smtClean="0">
                <a:solidFill>
                  <a:srgbClr val="0070C0"/>
                </a:solidFill>
                <a:latin typeface="Arial" panose="020B0604020202020204" pitchFamily="34" charset="0"/>
                <a:cs typeface="Arial" panose="020B0604020202020204" pitchFamily="34" charset="0"/>
              </a:rPr>
              <a:t>odrá apoyar hasta con el 100% de los recursos</a:t>
            </a:r>
            <a:endParaRPr lang="es-MX" sz="2400" dirty="0">
              <a:solidFill>
                <a:srgbClr val="0070C0"/>
              </a:solidFill>
              <a:latin typeface="Arial" panose="020B0604020202020204" pitchFamily="34" charset="0"/>
              <a:cs typeface="Arial" panose="020B0604020202020204" pitchFamily="34" charset="0"/>
            </a:endParaRPr>
          </a:p>
        </p:txBody>
      </p:sp>
      <p:sp>
        <p:nvSpPr>
          <p:cNvPr id="48" name="16 Flecha derecha"/>
          <p:cNvSpPr/>
          <p:nvPr/>
        </p:nvSpPr>
        <p:spPr>
          <a:xfrm>
            <a:off x="5296160" y="5033818"/>
            <a:ext cx="1236608" cy="995470"/>
          </a:xfrm>
          <a:prstGeom prst="rightArrow">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s-MX" b="1" i="1" u="sng" kern="0" dirty="0">
              <a:solidFill>
                <a:prstClr val="black"/>
              </a:solidFill>
            </a:endParaRPr>
          </a:p>
        </p:txBody>
      </p:sp>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4845" y="7495"/>
            <a:ext cx="1586590" cy="618502"/>
          </a:xfrm>
          <a:prstGeom prst="rect">
            <a:avLst/>
          </a:prstGeom>
          <a:effectLst/>
        </p:spPr>
      </p:pic>
      <p:grpSp>
        <p:nvGrpSpPr>
          <p:cNvPr id="27" name="Grupo 26"/>
          <p:cNvGrpSpPr/>
          <p:nvPr/>
        </p:nvGrpSpPr>
        <p:grpSpPr>
          <a:xfrm>
            <a:off x="925747" y="870443"/>
            <a:ext cx="10330865" cy="5341113"/>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3" name="Imagen 22"/>
          <p:cNvPicPr/>
          <p:nvPr/>
        </p:nvPicPr>
        <p:blipFill>
          <a:blip r:embed="rId6">
            <a:extLst>
              <a:ext uri="{28A0092B-C50C-407E-A947-70E740481C1C}">
                <a14:useLocalDpi xmlns:a14="http://schemas.microsoft.com/office/drawing/2010/main" val="0"/>
              </a:ext>
            </a:extLst>
          </a:blip>
          <a:srcRect/>
          <a:stretch>
            <a:fillRect/>
          </a:stretch>
        </p:blipFill>
        <p:spPr bwMode="auto">
          <a:xfrm>
            <a:off x="7025414" y="-8394"/>
            <a:ext cx="4648610" cy="548640"/>
          </a:xfrm>
          <a:prstGeom prst="rect">
            <a:avLst/>
          </a:prstGeom>
          <a:noFill/>
        </p:spPr>
      </p:pic>
    </p:spTree>
    <p:extLst>
      <p:ext uri="{BB962C8B-B14F-4D97-AF65-F5344CB8AC3E}">
        <p14:creationId xmlns:p14="http://schemas.microsoft.com/office/powerpoint/2010/main" val="814826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4" name="Rectángulo 3"/>
          <p:cNvSpPr/>
          <p:nvPr/>
        </p:nvSpPr>
        <p:spPr>
          <a:xfrm>
            <a:off x="942077" y="-118515"/>
            <a:ext cx="9443023" cy="8375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b="1" dirty="0" smtClean="0">
                <a:solidFill>
                  <a:schemeClr val="accent6">
                    <a:lumMod val="50000"/>
                  </a:schemeClr>
                </a:solidFill>
              </a:rPr>
              <a:t>Casos </a:t>
            </a:r>
            <a:r>
              <a:rPr lang="es-ES" sz="3600" b="1" dirty="0">
                <a:solidFill>
                  <a:schemeClr val="accent6">
                    <a:lumMod val="50000"/>
                  </a:schemeClr>
                </a:solidFill>
              </a:rPr>
              <a:t>de </a:t>
            </a:r>
            <a:r>
              <a:rPr lang="es-ES" sz="3600" b="1" dirty="0" smtClean="0">
                <a:solidFill>
                  <a:schemeClr val="accent6">
                    <a:lumMod val="50000"/>
                  </a:schemeClr>
                </a:solidFill>
              </a:rPr>
              <a:t>excepción</a:t>
            </a:r>
            <a:endParaRPr lang="es-ES" sz="3600" b="1" dirty="0">
              <a:solidFill>
                <a:srgbClr val="00B0F0"/>
              </a:solidFill>
              <a:latin typeface="Times New Roman" panose="02020603050405020304" pitchFamily="18" charset="0"/>
              <a:cs typeface="Times New Roman" panose="02020603050405020304" pitchFamily="18" charset="0"/>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4845" y="7495"/>
            <a:ext cx="1586590" cy="618502"/>
          </a:xfrm>
          <a:prstGeom prst="rect">
            <a:avLst/>
          </a:prstGeom>
          <a:effectLst/>
        </p:spPr>
      </p:pic>
      <p:sp>
        <p:nvSpPr>
          <p:cNvPr id="19" name="Rectángulo 18"/>
          <p:cNvSpPr/>
          <p:nvPr/>
        </p:nvSpPr>
        <p:spPr>
          <a:xfrm>
            <a:off x="1061357" y="952223"/>
            <a:ext cx="10178926" cy="5693866"/>
          </a:xfrm>
          <a:prstGeom prst="rect">
            <a:avLst/>
          </a:prstGeom>
        </p:spPr>
        <p:txBody>
          <a:bodyPr wrap="square">
            <a:spAutoFit/>
          </a:bodyPr>
          <a:lstStyle/>
          <a:p>
            <a:pPr algn="just"/>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Las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escuelas de localidades menores a 2,500 habitantes que dispongan de parcelas o espacios en donde se pueda fomentar el reúso de agua, </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podrá apoyar conforme a los porcentajes establecidos en Apartado Rural. Los proyectos deberán ser presentados a la </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CONAGUA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para su aprobación.</a:t>
            </a:r>
          </a:p>
          <a:p>
            <a:pPr algn="just"/>
            <a:endPar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Instalación de líneas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 subtransmisión eléctrica </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que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ebasen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una longitud de 5 kilómetros o </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requiera </a:t>
            </a:r>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más de 115 </a:t>
            </a:r>
            <a:r>
              <a:rPr lang="es-MX" sz="27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kV.</a:t>
            </a:r>
          </a:p>
          <a:p>
            <a:pPr algn="just"/>
            <a:endPar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En localidades menores a 15,000 habitantes, y la población a beneficiar aporte mano de obra y/o materiales de la región, éstos podrán considerarse como contraparte del estado.</a:t>
            </a:r>
          </a:p>
          <a:p>
            <a:pPr algn="just"/>
            <a:endParaRPr lang="es-MX"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0" name="Grupo 19"/>
          <p:cNvGrpSpPr/>
          <p:nvPr/>
        </p:nvGrpSpPr>
        <p:grpSpPr>
          <a:xfrm>
            <a:off x="925747" y="845043"/>
            <a:ext cx="10330865" cy="5163871"/>
            <a:chOff x="334009" y="1740374"/>
            <a:chExt cx="11618505" cy="4359728"/>
          </a:xfrm>
          <a:effectLst>
            <a:outerShdw blurRad="50800" dist="38100" dir="2700000" algn="tl" rotWithShape="0">
              <a:prstClr val="black">
                <a:alpha val="40000"/>
              </a:prstClr>
            </a:outerShdw>
          </a:effectLst>
        </p:grpSpPr>
        <p:cxnSp>
          <p:nvCxnSpPr>
            <p:cNvPr id="21" name="Conector recto 20"/>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2" name="Imagen 11"/>
          <p:cNvPicPr/>
          <p:nvPr/>
        </p:nvPicPr>
        <p:blipFill>
          <a:blip r:embed="rId6">
            <a:extLst>
              <a:ext uri="{28A0092B-C50C-407E-A947-70E740481C1C}">
                <a14:useLocalDpi xmlns:a14="http://schemas.microsoft.com/office/drawing/2010/main" val="0"/>
              </a:ext>
            </a:extLst>
          </a:blip>
          <a:srcRect/>
          <a:stretch>
            <a:fillRect/>
          </a:stretch>
        </p:blipFill>
        <p:spPr bwMode="auto">
          <a:xfrm>
            <a:off x="7268323" y="0"/>
            <a:ext cx="4648610" cy="548640"/>
          </a:xfrm>
          <a:prstGeom prst="rect">
            <a:avLst/>
          </a:prstGeom>
          <a:noFill/>
        </p:spPr>
      </p:pic>
    </p:spTree>
    <p:extLst>
      <p:ext uri="{BB962C8B-B14F-4D97-AF65-F5344CB8AC3E}">
        <p14:creationId xmlns:p14="http://schemas.microsoft.com/office/powerpoint/2010/main" val="3479140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404258" y="2361034"/>
            <a:ext cx="9241971" cy="3582568"/>
          </a:xfrm>
          <a:prstGeom prst="rect">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p:cNvGrpSpPr/>
          <p:nvPr/>
        </p:nvGrpSpPr>
        <p:grpSpPr>
          <a:xfrm>
            <a:off x="9102047" y="106286"/>
            <a:ext cx="3073578" cy="353943"/>
            <a:chOff x="4576628" y="99195"/>
            <a:chExt cx="3073578" cy="353943"/>
          </a:xfrm>
        </p:grpSpPr>
        <p:sp>
          <p:nvSpPr>
            <p:cNvPr id="15"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6"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 name="Rectángulo 1"/>
          <p:cNvSpPr/>
          <p:nvPr/>
        </p:nvSpPr>
        <p:spPr>
          <a:xfrm>
            <a:off x="1404258" y="2769218"/>
            <a:ext cx="9241971" cy="830997"/>
          </a:xfrm>
          <a:prstGeom prst="rect">
            <a:avLst/>
          </a:prstGeom>
        </p:spPr>
        <p:txBody>
          <a:bodyPr wrap="square">
            <a:spAutoFit/>
          </a:bodyPr>
          <a:lstStyle/>
          <a:p>
            <a:pPr algn="just"/>
            <a:r>
              <a:rPr lang="es-MX" sz="2400" dirty="0"/>
              <a:t>Incrementar y fortalecer el tratamiento de aguas residuales municipales de las localidades en las entidades federativas.</a:t>
            </a:r>
          </a:p>
        </p:txBody>
      </p:sp>
      <p:sp>
        <p:nvSpPr>
          <p:cNvPr id="19" name="Rectángulo 18"/>
          <p:cNvSpPr/>
          <p:nvPr/>
        </p:nvSpPr>
        <p:spPr>
          <a:xfrm>
            <a:off x="-16374" y="1844743"/>
            <a:ext cx="12192000" cy="584775"/>
          </a:xfrm>
          <a:prstGeom prst="rect">
            <a:avLst/>
          </a:prstGeom>
        </p:spPr>
        <p:txBody>
          <a:bodyPr wrap="square">
            <a:spAutoFit/>
          </a:bodyPr>
          <a:lstStyle/>
          <a:p>
            <a:pPr algn="ctr"/>
            <a:r>
              <a:rPr lang="es-MX" sz="32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a:t>
            </a:r>
            <a:endParaRPr lang="es-MX" sz="40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ángulo 22"/>
          <p:cNvSpPr/>
          <p:nvPr/>
        </p:nvSpPr>
        <p:spPr>
          <a:xfrm>
            <a:off x="1273630" y="4427144"/>
            <a:ext cx="9372600" cy="1200329"/>
          </a:xfrm>
          <a:prstGeom prst="rect">
            <a:avLst/>
          </a:prstGeom>
        </p:spPr>
        <p:txBody>
          <a:bodyPr wrap="square">
            <a:spAutoFit/>
          </a:bodyPr>
          <a:lstStyle/>
          <a:p>
            <a:pPr algn="just"/>
            <a:r>
              <a:rPr lang="es-MX" sz="2400" dirty="0"/>
              <a:t>Organismos Operadores de los municipios y de las Entidades federativas, que requieran incrementar o fortalecer el saneamiento de aguas residuales de origen municipal</a:t>
            </a:r>
          </a:p>
        </p:txBody>
      </p:sp>
      <p:sp>
        <p:nvSpPr>
          <p:cNvPr id="21" name="Rectángulo 20"/>
          <p:cNvSpPr/>
          <p:nvPr/>
        </p:nvSpPr>
        <p:spPr>
          <a:xfrm>
            <a:off x="0" y="3681846"/>
            <a:ext cx="12175625" cy="584775"/>
          </a:xfrm>
          <a:prstGeom prst="rect">
            <a:avLst/>
          </a:prstGeom>
        </p:spPr>
        <p:txBody>
          <a:bodyPr wrap="square">
            <a:spAutoFit/>
          </a:bodyPr>
          <a:lstStyle/>
          <a:p>
            <a:pPr algn="ct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r>
              <a:rPr lang="es-MX" sz="3200" b="1" cap="small"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Quiénes </a:t>
            </a:r>
            <a:r>
              <a:rPr lang="es-MX" sz="3200" b="1" cap="small"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participan</a:t>
            </a: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endParaRPr lang="es-MX" sz="2800" b="1" cap="small"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21" y="863175"/>
            <a:ext cx="1238988" cy="1448872"/>
          </a:xfrm>
          <a:prstGeom prst="rect">
            <a:avLst/>
          </a:prstGeom>
        </p:spPr>
      </p:pic>
      <p:grpSp>
        <p:nvGrpSpPr>
          <p:cNvPr id="35" name="Grupo 34"/>
          <p:cNvGrpSpPr/>
          <p:nvPr/>
        </p:nvGrpSpPr>
        <p:grpSpPr>
          <a:xfrm>
            <a:off x="383948" y="2592807"/>
            <a:ext cx="10833781" cy="3171179"/>
            <a:chOff x="334009" y="1740374"/>
            <a:chExt cx="11618505" cy="4359728"/>
          </a:xfrm>
          <a:effectLst>
            <a:outerShdw blurRad="50800" dist="38100" dir="2700000" algn="tl" rotWithShape="0">
              <a:prstClr val="black">
                <a:alpha val="40000"/>
              </a:prstClr>
            </a:outerShdw>
          </a:effectLst>
        </p:grpSpPr>
        <p:cxnSp>
          <p:nvCxnSpPr>
            <p:cNvPr id="36" name="Conector recto 35"/>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Rectángulo 19"/>
          <p:cNvSpPr/>
          <p:nvPr/>
        </p:nvSpPr>
        <p:spPr>
          <a:xfrm>
            <a:off x="506185" y="492862"/>
            <a:ext cx="11703231" cy="1261884"/>
          </a:xfrm>
          <a:prstGeom prst="rect">
            <a:avLst/>
          </a:prstGeom>
        </p:spPr>
        <p:txBody>
          <a:bodyPr wrap="square">
            <a:spAutoFit/>
          </a:bodyPr>
          <a:lstStyle/>
          <a:p>
            <a:pPr algn="ctr"/>
            <a:r>
              <a:rPr lang="es-ES" sz="4800" b="1" dirty="0" smtClean="0">
                <a:solidFill>
                  <a:prstClr val="black">
                    <a:lumMod val="75000"/>
                    <a:lumOff val="25000"/>
                  </a:prstClr>
                </a:solidFill>
                <a:latin typeface="Times New Roman" panose="02020603050405020304" pitchFamily="18" charset="0"/>
                <a:cs typeface="Times New Roman" panose="02020603050405020304" pitchFamily="18" charset="0"/>
              </a:rPr>
              <a:t>P</a:t>
            </a:r>
            <a:r>
              <a:rPr lang="es-MX" sz="2800" b="1" dirty="0" smtClean="0">
                <a:solidFill>
                  <a:prstClr val="black">
                    <a:lumMod val="75000"/>
                    <a:lumOff val="25000"/>
                  </a:prstClr>
                </a:solidFill>
                <a:latin typeface="Times New Roman" panose="02020603050405020304" pitchFamily="18" charset="0"/>
                <a:cs typeface="Times New Roman" panose="02020603050405020304" pitchFamily="18" charset="0"/>
              </a:rPr>
              <a:t>rograma </a:t>
            </a:r>
            <a:r>
              <a:rPr lang="es-MX" sz="2800" b="1" dirty="0">
                <a:solidFill>
                  <a:srgbClr val="404040"/>
                </a:solidFill>
                <a:latin typeface="Times New Roman" panose="02020603050405020304" pitchFamily="18" charset="0"/>
                <a:cs typeface="Times New Roman" panose="02020603050405020304" pitchFamily="18" charset="0"/>
              </a:rPr>
              <a:t>de Plantas</a:t>
            </a:r>
            <a:r>
              <a:rPr lang="es-MX" sz="2800" b="1" dirty="0" smtClean="0">
                <a:solidFill>
                  <a:srgbClr val="404040"/>
                </a:solidFill>
                <a:latin typeface="Times New Roman" panose="02020603050405020304" pitchFamily="18" charset="0"/>
                <a:cs typeface="Times New Roman" panose="02020603050405020304" pitchFamily="18" charset="0"/>
              </a:rPr>
              <a:t> </a:t>
            </a:r>
            <a:r>
              <a:rPr lang="es-MX" sz="2800" b="1" dirty="0" smtClean="0">
                <a:solidFill>
                  <a:prstClr val="black">
                    <a:lumMod val="75000"/>
                    <a:lumOff val="25000"/>
                  </a:prstClr>
                </a:solidFill>
                <a:latin typeface="Times New Roman" panose="02020603050405020304" pitchFamily="18" charset="0"/>
                <a:cs typeface="Times New Roman" panose="02020603050405020304" pitchFamily="18" charset="0"/>
              </a:rPr>
              <a:t>de Tratamiento de Aguas Residuales</a:t>
            </a:r>
          </a:p>
          <a:p>
            <a:pPr algn="ctr"/>
            <a:r>
              <a:rPr lang="es-MX" sz="2800" b="1" dirty="0" smtClean="0">
                <a:solidFill>
                  <a:prstClr val="black">
                    <a:lumMod val="75000"/>
                    <a:lumOff val="25000"/>
                  </a:prstClr>
                </a:solidFill>
                <a:latin typeface="Times New Roman" panose="02020603050405020304" pitchFamily="18" charset="0"/>
                <a:cs typeface="Times New Roman" panose="02020603050405020304" pitchFamily="18" charset="0"/>
              </a:rPr>
              <a:t>(</a:t>
            </a:r>
            <a:r>
              <a:rPr lang="es-MX" sz="2800" b="1" dirty="0" smtClean="0">
                <a:solidFill>
                  <a:srgbClr val="ED7D31"/>
                </a:solidFill>
                <a:latin typeface="Times New Roman" panose="02020603050405020304" pitchFamily="18" charset="0"/>
                <a:cs typeface="Times New Roman" panose="02020603050405020304" pitchFamily="18" charset="0"/>
              </a:rPr>
              <a:t>PROSAN</a:t>
            </a:r>
            <a:r>
              <a:rPr lang="es-MX" sz="2800" b="1" dirty="0" smtClean="0">
                <a:solidFill>
                  <a:prstClr val="black">
                    <a:lumMod val="75000"/>
                    <a:lumOff val="25000"/>
                  </a:prstClr>
                </a:solidFill>
                <a:latin typeface="Times New Roman" panose="02020603050405020304" pitchFamily="18" charset="0"/>
                <a:cs typeface="Times New Roman" panose="02020603050405020304" pitchFamily="18" charset="0"/>
              </a:rPr>
              <a:t>)</a:t>
            </a:r>
            <a:endParaRPr lang="es-MX" sz="3600" b="1" dirty="0" smtClean="0">
              <a:solidFill>
                <a:prstClr val="black">
                  <a:lumMod val="75000"/>
                  <a:lumOff val="25000"/>
                </a:prstClr>
              </a:solidFill>
              <a:latin typeface="Times New Roman" panose="02020603050405020304" pitchFamily="18" charset="0"/>
              <a:cs typeface="Times New Roman" panose="02020603050405020304" pitchFamily="18" charset="0"/>
            </a:endParaRPr>
          </a:p>
        </p:txBody>
      </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1525773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ángulo 3"/>
          <p:cNvSpPr/>
          <p:nvPr/>
        </p:nvSpPr>
        <p:spPr>
          <a:xfrm>
            <a:off x="1359592" y="106835"/>
            <a:ext cx="9517304" cy="33265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cap="small"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a:t>
            </a: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5" name="2 Marcador de contenido"/>
          <p:cNvSpPr txBox="1">
            <a:spLocks/>
          </p:cNvSpPr>
          <p:nvPr/>
        </p:nvSpPr>
        <p:spPr>
          <a:xfrm>
            <a:off x="897223" y="852583"/>
            <a:ext cx="10397552" cy="2366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200" dirty="0" smtClean="0">
                <a:latin typeface="Times New Roman" panose="02020603050405020304" pitchFamily="18" charset="0"/>
                <a:cs typeface="Times New Roman" panose="02020603050405020304" pitchFamily="18" charset="0"/>
              </a:rPr>
              <a:t>Fortalecer e incrementar la cobertura</a:t>
            </a:r>
            <a:r>
              <a:rPr lang="es-MX" sz="3200" dirty="0">
                <a:latin typeface="Times New Roman" panose="02020603050405020304" pitchFamily="18" charset="0"/>
                <a:cs typeface="Times New Roman" panose="02020603050405020304" pitchFamily="18" charset="0"/>
              </a:rPr>
              <a:t> </a:t>
            </a:r>
            <a:r>
              <a:rPr lang="es-MX" sz="3200" dirty="0" smtClean="0">
                <a:latin typeface="Times New Roman" panose="02020603050405020304" pitchFamily="18" charset="0"/>
                <a:cs typeface="Times New Roman" panose="02020603050405020304" pitchFamily="18" charset="0"/>
              </a:rPr>
              <a:t>de </a:t>
            </a:r>
            <a:r>
              <a:rPr lang="es-MX" sz="3200" dirty="0">
                <a:latin typeface="Times New Roman" panose="02020603050405020304" pitchFamily="18" charset="0"/>
                <a:cs typeface="Times New Roman" panose="02020603050405020304" pitchFamily="18" charset="0"/>
              </a:rPr>
              <a:t>los </a:t>
            </a:r>
            <a:r>
              <a:rPr lang="es-MX" sz="3200" dirty="0" smtClean="0">
                <a:latin typeface="Times New Roman" panose="02020603050405020304" pitchFamily="18" charset="0"/>
                <a:cs typeface="Times New Roman" panose="02020603050405020304" pitchFamily="18" charset="0"/>
              </a:rPr>
              <a:t>servicios </a:t>
            </a:r>
            <a:r>
              <a:rPr lang="es-MX" sz="3200" dirty="0">
                <a:latin typeface="Times New Roman" panose="02020603050405020304" pitchFamily="18" charset="0"/>
                <a:cs typeface="Times New Roman" panose="02020603050405020304" pitchFamily="18" charset="0"/>
              </a:rPr>
              <a:t>de agua potable, alcantarillado y </a:t>
            </a:r>
            <a:r>
              <a:rPr lang="es-MX" sz="3200" dirty="0" smtClean="0">
                <a:latin typeface="Times New Roman" panose="02020603050405020304" pitchFamily="18" charset="0"/>
                <a:cs typeface="Times New Roman" panose="02020603050405020304" pitchFamily="18" charset="0"/>
              </a:rPr>
              <a:t>saneamiento, </a:t>
            </a:r>
            <a:r>
              <a:rPr lang="es-MX" sz="3200" dirty="0">
                <a:latin typeface="Times New Roman" panose="02020603050405020304" pitchFamily="18" charset="0"/>
                <a:cs typeface="Times New Roman" panose="02020603050405020304" pitchFamily="18" charset="0"/>
              </a:rPr>
              <a:t>mediante el apoyo a las instancias estatales y municipales responsables de la prestación de los servicios.</a:t>
            </a:r>
          </a:p>
        </p:txBody>
      </p:sp>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460" y="4893571"/>
            <a:ext cx="3228553" cy="1258588"/>
          </a:xfrm>
          <a:prstGeom prst="rect">
            <a:avLst/>
          </a:prstGeom>
          <a:effectLst/>
        </p:spPr>
      </p:pic>
      <p:pic>
        <p:nvPicPr>
          <p:cNvPr id="30" name="Imagen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6015" y="4893570"/>
            <a:ext cx="2808511" cy="1325041"/>
          </a:xfrm>
          <a:prstGeom prst="rect">
            <a:avLst/>
          </a:prstGeom>
          <a:effectLst/>
        </p:spPr>
      </p:pic>
      <p:sp>
        <p:nvSpPr>
          <p:cNvPr id="26" name="Rectángulo 25"/>
          <p:cNvSpPr/>
          <p:nvPr/>
        </p:nvSpPr>
        <p:spPr>
          <a:xfrm>
            <a:off x="259679" y="2886533"/>
            <a:ext cx="11672640" cy="646331"/>
          </a:xfrm>
          <a:prstGeom prst="rect">
            <a:avLst/>
          </a:prstGeom>
        </p:spPr>
        <p:txBody>
          <a:bodyPr wrap="square">
            <a:spAutoFit/>
          </a:bodyPr>
          <a:lstStyle/>
          <a:p>
            <a:pPr algn="ctr"/>
            <a:r>
              <a:rPr lang="es-MX" sz="30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MX" sz="3600" b="1" cap="small"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Quiénes pueden </a:t>
            </a:r>
            <a:r>
              <a:rPr lang="es-MX" sz="3600" b="1" cap="small"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participar</a:t>
            </a:r>
            <a:r>
              <a:rPr lang="es-MX" sz="30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s-MX" sz="3000" b="1" cap="small"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1" name="2 Marcador de contenido"/>
          <p:cNvSpPr txBox="1">
            <a:spLocks/>
          </p:cNvSpPr>
          <p:nvPr/>
        </p:nvSpPr>
        <p:spPr>
          <a:xfrm>
            <a:off x="897223" y="3735051"/>
            <a:ext cx="10277744" cy="1361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200" dirty="0">
                <a:latin typeface="Times New Roman" panose="02020603050405020304" pitchFamily="18" charset="0"/>
                <a:cs typeface="Times New Roman" panose="02020603050405020304" pitchFamily="18" charset="0"/>
              </a:rPr>
              <a:t>Organismos operadores de los municipios y de las entidades federativas del país que requieran fortalecer o incrementar los </a:t>
            </a:r>
            <a:r>
              <a:rPr lang="es-MX" sz="3200" dirty="0" smtClean="0">
                <a:latin typeface="Times New Roman" panose="02020603050405020304" pitchFamily="18" charset="0"/>
                <a:cs typeface="Times New Roman" panose="02020603050405020304" pitchFamily="18" charset="0"/>
              </a:rPr>
              <a:t>servicios.</a:t>
            </a:r>
            <a:endParaRPr lang="es-MX" sz="3200" dirty="0">
              <a:latin typeface="Times New Roman" panose="02020603050405020304" pitchFamily="18" charset="0"/>
              <a:cs typeface="Times New Roman" panose="02020603050405020304" pitchFamily="18" charset="0"/>
            </a:endParaRPr>
          </a:p>
        </p:txBody>
      </p:sp>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571769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9" name="3 CuadroTexto"/>
          <p:cNvSpPr txBox="1"/>
          <p:nvPr/>
        </p:nvSpPr>
        <p:spPr>
          <a:xfrm>
            <a:off x="228600" y="1207420"/>
            <a:ext cx="11963400" cy="646331"/>
          </a:xfrm>
          <a:prstGeom prst="rect">
            <a:avLst/>
          </a:prstGeom>
          <a:noFill/>
        </p:spPr>
        <p:txBody>
          <a:bodyPr wrap="square" rtlCol="0">
            <a:spAutoFit/>
          </a:bodyPr>
          <a:lstStyle/>
          <a:p>
            <a:r>
              <a:rPr lang="es-MX" sz="3600" b="1" dirty="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Priorización de las acciones</a:t>
            </a:r>
          </a:p>
        </p:txBody>
      </p:sp>
      <p:sp>
        <p:nvSpPr>
          <p:cNvPr id="15" name="Rectángulo 14"/>
          <p:cNvSpPr/>
          <p:nvPr/>
        </p:nvSpPr>
        <p:spPr>
          <a:xfrm>
            <a:off x="277587" y="1933615"/>
            <a:ext cx="11625942" cy="4093428"/>
          </a:xfrm>
          <a:prstGeom prst="rect">
            <a:avLst/>
          </a:prstGeom>
        </p:spPr>
        <p:txBody>
          <a:bodyPr wrap="square">
            <a:spAutoFit/>
          </a:bodyPr>
          <a:lstStyle/>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Obras que </a:t>
            </a:r>
            <a:r>
              <a:rPr lang="es-MX" sz="2000" dirty="0">
                <a:latin typeface="Times New Roman" panose="02020603050405020304" pitchFamily="18" charset="0"/>
                <a:cs typeface="Times New Roman" panose="02020603050405020304" pitchFamily="18" charset="0"/>
              </a:rPr>
              <a:t>requieran continuidad, las </a:t>
            </a:r>
            <a:r>
              <a:rPr lang="es-MX" sz="2000" dirty="0" smtClean="0">
                <a:latin typeface="Times New Roman" panose="02020603050405020304" pitchFamily="18" charset="0"/>
                <a:cs typeface="Times New Roman" panose="02020603050405020304" pitchFamily="18" charset="0"/>
              </a:rPr>
              <a:t>determinadas </a:t>
            </a:r>
            <a:r>
              <a:rPr lang="es-MX" sz="2000" dirty="0">
                <a:latin typeface="Times New Roman" panose="02020603050405020304" pitchFamily="18" charset="0"/>
                <a:cs typeface="Times New Roman" panose="02020603050405020304" pitchFamily="18" charset="0"/>
              </a:rPr>
              <a:t>por la </a:t>
            </a:r>
            <a:r>
              <a:rPr lang="es-MX" sz="2000" dirty="0" smtClean="0">
                <a:latin typeface="Times New Roman" panose="02020603050405020304" pitchFamily="18" charset="0"/>
                <a:cs typeface="Times New Roman" panose="02020603050405020304" pitchFamily="18" charset="0"/>
              </a:rPr>
              <a:t>CONAGUA </a:t>
            </a:r>
            <a:r>
              <a:rPr lang="es-MX" sz="2000" dirty="0">
                <a:latin typeface="Times New Roman" panose="02020603050405020304" pitchFamily="18" charset="0"/>
                <a:cs typeface="Times New Roman" panose="02020603050405020304" pitchFamily="18" charset="0"/>
              </a:rPr>
              <a:t>como prioritarias, las rehabilitaciones de PTAR´s y aquellas cuyo efluente se reusará</a:t>
            </a:r>
            <a:r>
              <a:rPr lang="es-MX"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Localidades </a:t>
            </a:r>
            <a:r>
              <a:rPr lang="es-MX" sz="2000" dirty="0">
                <a:latin typeface="Times New Roman" panose="02020603050405020304" pitchFamily="18" charset="0"/>
                <a:cs typeface="Times New Roman" panose="02020603050405020304" pitchFamily="18" charset="0"/>
              </a:rPr>
              <a:t>que cuenten con más del 80% de cobertura de alcantarillado.</a:t>
            </a: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Obras </a:t>
            </a:r>
            <a:r>
              <a:rPr lang="es-MX" sz="2000" dirty="0">
                <a:latin typeface="Times New Roman" panose="02020603050405020304" pitchFamily="18" charset="0"/>
                <a:cs typeface="Times New Roman" panose="02020603050405020304" pitchFamily="18" charset="0"/>
              </a:rPr>
              <a:t>que consideren el reúso o intercambio de aguas residuales. </a:t>
            </a:r>
            <a:endParaRPr lang="es-MX"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Localidades </a:t>
            </a:r>
            <a:r>
              <a:rPr lang="es-MX" sz="2000" dirty="0">
                <a:latin typeface="Times New Roman" panose="02020603050405020304" pitchFamily="18" charset="0"/>
                <a:cs typeface="Times New Roman" panose="02020603050405020304" pitchFamily="18" charset="0"/>
              </a:rPr>
              <a:t>de los 11 estados (Campeche, Chiapas, Guerrero, Hidalgo, Michoacán, Oaxaca, Puebla, San Luis Potosí, Tabasco, Veracruz y Yucatán), con muy alta o alta marginación. </a:t>
            </a:r>
            <a:endParaRPr lang="es-MX"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Mejoramiento </a:t>
            </a:r>
            <a:r>
              <a:rPr lang="es-MX" sz="2000" dirty="0">
                <a:latin typeface="Times New Roman" panose="02020603050405020304" pitchFamily="18" charset="0"/>
                <a:cs typeface="Times New Roman" panose="02020603050405020304" pitchFamily="18" charset="0"/>
              </a:rPr>
              <a:t>del tren de tratamiento de un sistema </a:t>
            </a:r>
            <a:r>
              <a:rPr lang="es-MX" sz="2000" dirty="0" smtClean="0">
                <a:latin typeface="Times New Roman" panose="02020603050405020304" pitchFamily="18" charset="0"/>
                <a:cs typeface="Times New Roman" panose="02020603050405020304" pitchFamily="18" charset="0"/>
              </a:rPr>
              <a:t>ya </a:t>
            </a:r>
            <a:r>
              <a:rPr lang="es-MX" sz="2000" dirty="0">
                <a:latin typeface="Times New Roman" panose="02020603050405020304" pitchFamily="18" charset="0"/>
                <a:cs typeface="Times New Roman" panose="02020603050405020304" pitchFamily="18" charset="0"/>
              </a:rPr>
              <a:t>existente y en operación para alcanzar una mejor calidad del agua tratada. Ampliaciones en caudal de un sistema </a:t>
            </a:r>
            <a:r>
              <a:rPr lang="es-MX" sz="2000" dirty="0" smtClean="0">
                <a:latin typeface="Times New Roman" panose="02020603050405020304" pitchFamily="18" charset="0"/>
                <a:cs typeface="Times New Roman" panose="02020603050405020304" pitchFamily="18" charset="0"/>
              </a:rPr>
              <a:t>existente </a:t>
            </a:r>
            <a:r>
              <a:rPr lang="es-MX" sz="2000" dirty="0">
                <a:latin typeface="Times New Roman" panose="02020603050405020304" pitchFamily="18" charset="0"/>
                <a:cs typeface="Times New Roman" panose="02020603050405020304" pitchFamily="18" charset="0"/>
              </a:rPr>
              <a:t>y en operación. </a:t>
            </a:r>
            <a:endParaRPr lang="es-MX"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Las </a:t>
            </a:r>
            <a:r>
              <a:rPr lang="es-MX" sz="2000" dirty="0">
                <a:latin typeface="Times New Roman" panose="02020603050405020304" pitchFamily="18" charset="0"/>
                <a:cs typeface="Times New Roman" panose="02020603050405020304" pitchFamily="18" charset="0"/>
              </a:rPr>
              <a:t>que tengan como propósito mejorar o desarrollar el manejo de aguas residuales para apoyar el fomento al turismo en municipios, destinos turísticos prioritarios o Pueblos Mágicos.</a:t>
            </a: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Caudal </a:t>
            </a:r>
            <a:r>
              <a:rPr lang="es-MX" sz="2000" dirty="0">
                <a:latin typeface="Times New Roman" panose="02020603050405020304" pitchFamily="18" charset="0"/>
                <a:cs typeface="Times New Roman" panose="02020603050405020304" pitchFamily="18" charset="0"/>
              </a:rPr>
              <a:t>a tratar mayor a 200 l/s. Obras que sean parte de un sistema de tratamiento de aguas residuales intermunicipales. Localidades que cuenten con más del 60% de cobertura de alcantarillado.</a:t>
            </a:r>
          </a:p>
          <a:p>
            <a:pPr marL="342900" indent="-342900" algn="just">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Caudal </a:t>
            </a:r>
            <a:r>
              <a:rPr lang="es-MX" sz="2000" dirty="0">
                <a:latin typeface="Times New Roman" panose="02020603050405020304" pitchFamily="18" charset="0"/>
                <a:cs typeface="Times New Roman" panose="02020603050405020304" pitchFamily="18" charset="0"/>
              </a:rPr>
              <a:t>a tratar hasta 200 l/s.</a:t>
            </a:r>
          </a:p>
        </p:txBody>
      </p:sp>
      <p:sp>
        <p:nvSpPr>
          <p:cNvPr id="16" name="Rectángulo 15"/>
          <p:cNvSpPr/>
          <p:nvPr/>
        </p:nvSpPr>
        <p:spPr>
          <a:xfrm>
            <a:off x="0" y="515157"/>
            <a:ext cx="12192000" cy="646331"/>
          </a:xfrm>
          <a:prstGeom prst="rect">
            <a:avLst/>
          </a:prstGeom>
        </p:spPr>
        <p:txBody>
          <a:bodyPr wrap="square">
            <a:spAutoFit/>
          </a:bodyPr>
          <a:lstStyle/>
          <a:p>
            <a:pPr algn="ctr"/>
            <a:r>
              <a:rPr lang="es-MX" sz="36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5" name="Grupo 24"/>
          <p:cNvGrpSpPr/>
          <p:nvPr/>
        </p:nvGrpSpPr>
        <p:grpSpPr>
          <a:xfrm>
            <a:off x="277587" y="7405"/>
            <a:ext cx="3989697" cy="649679"/>
            <a:chOff x="277587" y="-41582"/>
            <a:chExt cx="3989697" cy="649679"/>
          </a:xfrm>
        </p:grpSpPr>
        <p:sp>
          <p:nvSpPr>
            <p:cNvPr id="26" name="Redondear rectángulo de esquina diagonal 25"/>
            <p:cNvSpPr/>
            <p:nvPr/>
          </p:nvSpPr>
          <p:spPr>
            <a:xfrm>
              <a:off x="1737236" y="29067"/>
              <a:ext cx="2530048" cy="408623"/>
            </a:xfrm>
            <a:prstGeom prst="round2DiagRect">
              <a:avLst/>
            </a:prstGeom>
            <a:solidFill>
              <a:schemeClr val="tx1">
                <a:lumMod val="65000"/>
                <a:lumOff val="35000"/>
              </a:schemeClr>
            </a:solidFill>
          </p:spPr>
          <p:txBody>
            <a:bodyPr wrap="none">
              <a:spAutoFit/>
            </a:bodyPr>
            <a:lstStyle/>
            <a:p>
              <a:r>
                <a:rPr lang="es-MX" b="1" u="sng" dirty="0" smtClean="0">
                  <a:solidFill>
                    <a:schemeClr val="bg1"/>
                  </a:solidFill>
                  <a:latin typeface="Times New Roman" panose="02020603050405020304" pitchFamily="18" charset="0"/>
                  <a:cs typeface="Times New Roman" panose="02020603050405020304" pitchFamily="18" charset="0"/>
                </a:rPr>
                <a:t>INFRAESTRUCTURA</a:t>
              </a:r>
              <a:endParaRPr lang="es-ES" u="sng" dirty="0">
                <a:solidFill>
                  <a:schemeClr val="bg1"/>
                </a:solidFill>
              </a:endParaRP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grpSp>
        <p:nvGrpSpPr>
          <p:cNvPr id="28" name="Grupo 27"/>
          <p:cNvGrpSpPr/>
          <p:nvPr/>
        </p:nvGrpSpPr>
        <p:grpSpPr>
          <a:xfrm>
            <a:off x="285974" y="1809123"/>
            <a:ext cx="11617555" cy="4217920"/>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5166585" y="11147"/>
            <a:ext cx="4648610" cy="548640"/>
          </a:xfrm>
          <a:prstGeom prst="rect">
            <a:avLst/>
          </a:prstGeom>
          <a:noFill/>
        </p:spPr>
      </p:pic>
    </p:spTree>
    <p:extLst>
      <p:ext uri="{BB962C8B-B14F-4D97-AF65-F5344CB8AC3E}">
        <p14:creationId xmlns:p14="http://schemas.microsoft.com/office/powerpoint/2010/main" val="98557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12270" y="1174105"/>
            <a:ext cx="11979729" cy="830997"/>
          </a:xfrm>
          <a:prstGeom prst="rect">
            <a:avLst/>
          </a:prstGeom>
        </p:spPr>
        <p:txBody>
          <a:bodyPr wrap="square">
            <a:spAutoFit/>
          </a:bodyPr>
          <a:lstStyle/>
          <a:p>
            <a:r>
              <a:rPr lang="es-ES" sz="48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s-MX" sz="28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IPOS DE APOYO</a:t>
            </a:r>
            <a:endParaRPr lang="es-MX" sz="36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408570" y="2070920"/>
            <a:ext cx="8692365" cy="4308872"/>
          </a:xfrm>
          <a:prstGeom prst="rect">
            <a:avLst/>
          </a:prstGeom>
        </p:spPr>
        <p:txBody>
          <a:bodyPr wrap="square">
            <a:spAutoFit/>
          </a:bodyPr>
          <a:lstStyle/>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Construcción</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 Ampliación</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Rehabilitación</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Puesta en marcha</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Operación transitoria</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 Estudios y proyectos</a:t>
            </a:r>
          </a:p>
          <a:p>
            <a:pPr marL="342900" indent="-342900" algn="just">
              <a:buFont typeface="Wingdings" panose="05000000000000000000" pitchFamily="2" charset="2"/>
              <a:buChar char="ü"/>
            </a:pPr>
            <a:endParaRPr lang="es-MX" sz="2000" b="1" dirty="0" smtClean="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s-MX" sz="2000" b="1" dirty="0" smtClean="0">
                <a:solidFill>
                  <a:prstClr val="black"/>
                </a:solidFill>
                <a:latin typeface="Times New Roman" panose="02020603050405020304" pitchFamily="18" charset="0"/>
                <a:cs typeface="Times New Roman" panose="02020603050405020304" pitchFamily="18" charset="0"/>
              </a:rPr>
              <a:t>Obras Complementarias</a:t>
            </a:r>
          </a:p>
          <a:p>
            <a:pPr marL="171450" indent="-171450" algn="just">
              <a:buFont typeface="Wingdings" panose="05000000000000000000" pitchFamily="2" charset="2"/>
              <a:buChar char="ü"/>
            </a:pPr>
            <a:endParaRPr lang="es-MX" sz="1200" dirty="0">
              <a:solidFill>
                <a:prstClr val="black"/>
              </a:solidFill>
              <a:latin typeface="Times New Roman" panose="02020603050405020304" pitchFamily="18" charset="0"/>
              <a:cs typeface="Times New Roman" panose="02020603050405020304" pitchFamily="18" charset="0"/>
            </a:endParaRPr>
          </a:p>
        </p:txBody>
      </p:sp>
      <p:grpSp>
        <p:nvGrpSpPr>
          <p:cNvPr id="14" name="Grupo 13"/>
          <p:cNvGrpSpPr/>
          <p:nvPr/>
        </p:nvGrpSpPr>
        <p:grpSpPr>
          <a:xfrm>
            <a:off x="3693250" y="2516194"/>
            <a:ext cx="5131460" cy="3395105"/>
            <a:chOff x="3693250" y="2254933"/>
            <a:chExt cx="5131460" cy="3395105"/>
          </a:xfrm>
          <a:noFill/>
        </p:grpSpPr>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803" y="2359151"/>
              <a:ext cx="4714067" cy="3128962"/>
            </a:xfrm>
            <a:prstGeom prst="rect">
              <a:avLst/>
            </a:prstGeom>
            <a:grpFill/>
            <a:effectLst>
              <a:softEdge rad="317500"/>
            </a:effec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250" y="2254933"/>
              <a:ext cx="2266950" cy="1107115"/>
            </a:xfrm>
            <a:prstGeom prst="rect">
              <a:avLst/>
            </a:prstGeom>
            <a:grpFill/>
            <a:effectLst>
              <a:softEdge rad="317500"/>
            </a:effectLst>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7848" y="4254626"/>
              <a:ext cx="1856862" cy="1233487"/>
            </a:xfrm>
            <a:prstGeom prst="rect">
              <a:avLst/>
            </a:prstGeom>
            <a:grpFill/>
            <a:effectLst>
              <a:softEdge rad="127000"/>
            </a:effectLst>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4342" y="2459150"/>
              <a:ext cx="1786925" cy="723914"/>
            </a:xfrm>
            <a:prstGeom prst="rect">
              <a:avLst/>
            </a:prstGeom>
            <a:grpFill/>
            <a:effectLst>
              <a:softEdge rad="127000"/>
            </a:effectLst>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3265" y="4272036"/>
              <a:ext cx="2066357" cy="1378002"/>
            </a:xfrm>
            <a:prstGeom prst="rect">
              <a:avLst/>
            </a:prstGeom>
            <a:grpFill/>
            <a:effectLst>
              <a:softEdge rad="317500"/>
            </a:effectLst>
          </p:spPr>
        </p:pic>
      </p:grpSp>
      <p:sp>
        <p:nvSpPr>
          <p:cNvPr id="28" name="Rectángulo 27"/>
          <p:cNvSpPr/>
          <p:nvPr/>
        </p:nvSpPr>
        <p:spPr>
          <a:xfrm>
            <a:off x="-1" y="506628"/>
            <a:ext cx="12191999"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 es el beneficio?</a:t>
            </a:r>
          </a:p>
        </p:txBody>
      </p:sp>
      <p:grpSp>
        <p:nvGrpSpPr>
          <p:cNvPr id="26" name="Grupo 25"/>
          <p:cNvGrpSpPr/>
          <p:nvPr/>
        </p:nvGrpSpPr>
        <p:grpSpPr>
          <a:xfrm>
            <a:off x="277587" y="7405"/>
            <a:ext cx="3989697" cy="649679"/>
            <a:chOff x="277587" y="-41582"/>
            <a:chExt cx="3989697" cy="649679"/>
          </a:xfrm>
        </p:grpSpPr>
        <p:sp>
          <p:nvSpPr>
            <p:cNvPr id="30" name="Redondear rectángulo de esquina diagonal 29"/>
            <p:cNvSpPr/>
            <p:nvPr/>
          </p:nvSpPr>
          <p:spPr>
            <a:xfrm>
              <a:off x="1737236" y="29067"/>
              <a:ext cx="2530048" cy="408623"/>
            </a:xfrm>
            <a:prstGeom prst="round2DiagRect">
              <a:avLst/>
            </a:prstGeom>
            <a:solidFill>
              <a:schemeClr val="tx1">
                <a:lumMod val="65000"/>
                <a:lumOff val="35000"/>
              </a:schemeClr>
            </a:solidFill>
          </p:spPr>
          <p:txBody>
            <a:bodyPr wrap="none">
              <a:spAutoFit/>
            </a:bodyPr>
            <a:lstStyle/>
            <a:p>
              <a:r>
                <a:rPr lang="es-MX" b="1" u="sng" dirty="0" smtClean="0">
                  <a:solidFill>
                    <a:schemeClr val="bg1"/>
                  </a:solidFill>
                  <a:latin typeface="Times New Roman" panose="02020603050405020304" pitchFamily="18" charset="0"/>
                  <a:cs typeface="Times New Roman" panose="02020603050405020304" pitchFamily="18" charset="0"/>
                </a:rPr>
                <a:t>INFRAESTRUCTURA</a:t>
              </a:r>
              <a:endParaRPr lang="es-ES" u="sng" dirty="0">
                <a:solidFill>
                  <a:schemeClr val="bg1"/>
                </a:solidFill>
              </a:endParaRPr>
            </a:p>
          </p:txBody>
        </p:sp>
        <p:pic>
          <p:nvPicPr>
            <p:cNvPr id="32" name="Imagen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grpSp>
        <p:nvGrpSpPr>
          <p:cNvPr id="33" name="Grupo 32"/>
          <p:cNvGrpSpPr/>
          <p:nvPr/>
        </p:nvGrpSpPr>
        <p:grpSpPr>
          <a:xfrm>
            <a:off x="285974" y="2005101"/>
            <a:ext cx="11617555" cy="4167099"/>
            <a:chOff x="334009" y="1740374"/>
            <a:chExt cx="11618505" cy="4359728"/>
          </a:xfrm>
          <a:effectLst>
            <a:outerShdw blurRad="50800" dist="38100" dir="2700000" algn="tl" rotWithShape="0">
              <a:prstClr val="black">
                <a:alpha val="40000"/>
              </a:prstClr>
            </a:outerShdw>
          </a:effectLst>
        </p:grpSpPr>
        <p:cxnSp>
          <p:nvCxnSpPr>
            <p:cNvPr id="34" name="Conector recto 33"/>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0" name="Imagen 19"/>
          <p:cNvPicPr/>
          <p:nvPr/>
        </p:nvPicPr>
        <p:blipFill>
          <a:blip r:embed="rId10">
            <a:extLst>
              <a:ext uri="{28A0092B-C50C-407E-A947-70E740481C1C}">
                <a14:useLocalDpi xmlns:a14="http://schemas.microsoft.com/office/drawing/2010/main" val="0"/>
              </a:ext>
            </a:extLst>
          </a:blip>
          <a:srcRect/>
          <a:stretch>
            <a:fillRect/>
          </a:stretch>
        </p:blipFill>
        <p:spPr bwMode="auto">
          <a:xfrm>
            <a:off x="4984955" y="-17303"/>
            <a:ext cx="4648610" cy="548640"/>
          </a:xfrm>
          <a:prstGeom prst="rect">
            <a:avLst/>
          </a:prstGeom>
          <a:noFill/>
        </p:spPr>
      </p:pic>
    </p:spTree>
    <p:extLst>
      <p:ext uri="{BB962C8B-B14F-4D97-AF65-F5344CB8AC3E}">
        <p14:creationId xmlns:p14="http://schemas.microsoft.com/office/powerpoint/2010/main" val="1909298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28599" y="984761"/>
            <a:ext cx="11963399" cy="769441"/>
          </a:xfrm>
          <a:prstGeom prst="rect">
            <a:avLst/>
          </a:prstGeom>
        </p:spPr>
        <p:txBody>
          <a:bodyPr wrap="square">
            <a:spAutoFit/>
          </a:bodyPr>
          <a:lstStyle/>
          <a:p>
            <a:r>
              <a:rPr lang="es-ES" sz="4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s-MX" sz="2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ONTOS MÁXIMOS Y MÍNIMOS</a:t>
            </a:r>
            <a:endParaRPr lang="es-MX" sz="32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2" name="Marcador de contenido 3"/>
          <p:cNvGraphicFramePr>
            <a:graphicFrameLocks/>
          </p:cNvGraphicFramePr>
          <p:nvPr>
            <p:extLst>
              <p:ext uri="{D42A27DB-BD31-4B8C-83A1-F6EECF244321}">
                <p14:modId xmlns:p14="http://schemas.microsoft.com/office/powerpoint/2010/main" val="3157349737"/>
              </p:ext>
            </p:extLst>
          </p:nvPr>
        </p:nvGraphicFramePr>
        <p:xfrm>
          <a:off x="408919" y="1782391"/>
          <a:ext cx="8868217" cy="182308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6125018">
                  <a:extLst>
                    <a:ext uri="{9D8B030D-6E8A-4147-A177-3AD203B41FA5}">
                      <a16:colId xmlns:a16="http://schemas.microsoft.com/office/drawing/2014/main" val="20000"/>
                    </a:ext>
                  </a:extLst>
                </a:gridCol>
                <a:gridCol w="2743199">
                  <a:extLst>
                    <a:ext uri="{9D8B030D-6E8A-4147-A177-3AD203B41FA5}">
                      <a16:colId xmlns:a16="http://schemas.microsoft.com/office/drawing/2014/main" val="20001"/>
                    </a:ext>
                  </a:extLst>
                </a:gridCol>
              </a:tblGrid>
              <a:tr h="510507">
                <a:tc>
                  <a:txBody>
                    <a:bodyPr/>
                    <a:lstStyle/>
                    <a:p>
                      <a:pPr indent="182880" algn="ctr">
                        <a:lnSpc>
                          <a:spcPct val="100000"/>
                        </a:lnSpc>
                        <a:spcAft>
                          <a:spcPts val="505"/>
                        </a:spcAft>
                      </a:pPr>
                      <a:r>
                        <a:rPr lang="es-ES" sz="1400" b="1" dirty="0">
                          <a:effectLst/>
                          <a:latin typeface="Arial" panose="020B0604020202020204" pitchFamily="34" charset="0"/>
                          <a:cs typeface="Arial" panose="020B0604020202020204" pitchFamily="34" charset="0"/>
                        </a:rPr>
                        <a:t>Concepto</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2"/>
                    </a:solidFill>
                  </a:tcPr>
                </a:tc>
                <a:tc>
                  <a:txBody>
                    <a:bodyPr/>
                    <a:lstStyle/>
                    <a:p>
                      <a:pPr indent="182880" algn="ctr">
                        <a:lnSpc>
                          <a:spcPct val="100000"/>
                        </a:lnSpc>
                        <a:spcAft>
                          <a:spcPts val="505"/>
                        </a:spcAft>
                      </a:pPr>
                      <a:r>
                        <a:rPr lang="es-ES" sz="1400" b="1" dirty="0">
                          <a:effectLst/>
                          <a:latin typeface="Arial" panose="020B0604020202020204" pitchFamily="34" charset="0"/>
                          <a:cs typeface="Arial" panose="020B0604020202020204" pitchFamily="34" charset="0"/>
                        </a:rPr>
                        <a:t>Porcentaje de participación Federal</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2"/>
                    </a:solidFill>
                  </a:tcPr>
                </a:tc>
                <a:extLst>
                  <a:ext uri="{0D108BD9-81ED-4DB2-BD59-A6C34878D82A}">
                    <a16:rowId xmlns:a16="http://schemas.microsoft.com/office/drawing/2014/main" val="10000"/>
                  </a:ext>
                </a:extLst>
              </a:tr>
              <a:tr h="843371">
                <a:tc>
                  <a:txBody>
                    <a:bodyPr/>
                    <a:lstStyle/>
                    <a:p>
                      <a:pPr algn="just">
                        <a:lnSpc>
                          <a:spcPct val="100000"/>
                        </a:lnSpc>
                        <a:spcAft>
                          <a:spcPts val="505"/>
                        </a:spcAft>
                      </a:pPr>
                      <a:r>
                        <a:rPr lang="es-ES" sz="1400" b="1" dirty="0">
                          <a:effectLst/>
                          <a:latin typeface="Arial" panose="020B0604020202020204" pitchFamily="34" charset="0"/>
                          <a:cs typeface="Arial" panose="020B0604020202020204" pitchFamily="34" charset="0"/>
                        </a:rPr>
                        <a:t>Construcción o ampliación de nueva infraestructura, rehabilitación para mejorar su operación y estudios y proyectos y las propuestas determinadas por la Conagua como prioritarias y puesta en marcha.</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505"/>
                        </a:spcAft>
                      </a:pPr>
                      <a:r>
                        <a:rPr lang="es-ES" sz="1400" b="1" dirty="0">
                          <a:effectLst/>
                          <a:latin typeface="Arial" panose="020B0604020202020204" pitchFamily="34" charset="0"/>
                          <a:cs typeface="Arial" panose="020B0604020202020204" pitchFamily="34" charset="0"/>
                        </a:rPr>
                        <a:t>Hasta 60%</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0001"/>
                  </a:ext>
                </a:extLst>
              </a:tr>
              <a:tr h="469202">
                <a:tc>
                  <a:txBody>
                    <a:bodyPr/>
                    <a:lstStyle/>
                    <a:p>
                      <a:pPr algn="just">
                        <a:lnSpc>
                          <a:spcPct val="100000"/>
                        </a:lnSpc>
                        <a:spcAft>
                          <a:spcPts val="505"/>
                        </a:spcAft>
                      </a:pPr>
                      <a:r>
                        <a:rPr lang="es-ES" sz="1400" b="1" dirty="0">
                          <a:effectLst/>
                          <a:latin typeface="Arial" panose="020B0604020202020204" pitchFamily="34" charset="0"/>
                          <a:cs typeface="Arial" panose="020B0604020202020204" pitchFamily="34" charset="0"/>
                        </a:rPr>
                        <a:t>Rehabilitación de infraestructura que no opera y puesta en marcha.</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505"/>
                        </a:spcAft>
                      </a:pPr>
                      <a:r>
                        <a:rPr lang="es-ES" sz="1400" b="1" dirty="0">
                          <a:effectLst/>
                          <a:latin typeface="Arial" panose="020B0604020202020204" pitchFamily="34" charset="0"/>
                          <a:cs typeface="Arial" panose="020B0604020202020204" pitchFamily="34" charset="0"/>
                        </a:rPr>
                        <a:t>Hasta 70%</a:t>
                      </a:r>
                      <a:endParaRPr lang="es-MX" sz="1400" b="1" dirty="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0002"/>
                  </a:ext>
                </a:extLst>
              </a:tr>
            </a:tbl>
          </a:graphicData>
        </a:graphic>
      </p:graphicFrame>
      <p:sp>
        <p:nvSpPr>
          <p:cNvPr id="33" name="Rectángulo 32"/>
          <p:cNvSpPr/>
          <p:nvPr/>
        </p:nvSpPr>
        <p:spPr>
          <a:xfrm>
            <a:off x="486220" y="3638129"/>
            <a:ext cx="8887633" cy="646331"/>
          </a:xfrm>
          <a:prstGeom prst="rect">
            <a:avLst/>
          </a:prstGeom>
        </p:spPr>
        <p:txBody>
          <a:bodyPr wrap="square">
            <a:spAutoFit/>
          </a:bodyPr>
          <a:lstStyle/>
          <a:p>
            <a:pPr algn="ctr">
              <a:spcAft>
                <a:spcPts val="505"/>
              </a:spcAft>
            </a:pPr>
            <a:r>
              <a:rPr lang="es-E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Porcentajes adicionales de apoyo federal en función del porcentaje de reúso de agua residual tratada.</a:t>
            </a:r>
            <a:endParaRPr lang="es-MX"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4" name="Tabla 33"/>
          <p:cNvGraphicFramePr>
            <a:graphicFrameLocks noGrp="1"/>
          </p:cNvGraphicFramePr>
          <p:nvPr>
            <p:extLst>
              <p:ext uri="{D42A27DB-BD31-4B8C-83A1-F6EECF244321}">
                <p14:modId xmlns:p14="http://schemas.microsoft.com/office/powerpoint/2010/main" val="3003863277"/>
              </p:ext>
            </p:extLst>
          </p:nvPr>
        </p:nvGraphicFramePr>
        <p:xfrm>
          <a:off x="486220" y="4280488"/>
          <a:ext cx="8850559" cy="2082742"/>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912331">
                  <a:extLst>
                    <a:ext uri="{9D8B030D-6E8A-4147-A177-3AD203B41FA5}">
                      <a16:colId xmlns:a16="http://schemas.microsoft.com/office/drawing/2014/main" val="20000"/>
                    </a:ext>
                  </a:extLst>
                </a:gridCol>
                <a:gridCol w="2938228">
                  <a:extLst>
                    <a:ext uri="{9D8B030D-6E8A-4147-A177-3AD203B41FA5}">
                      <a16:colId xmlns:a16="http://schemas.microsoft.com/office/drawing/2014/main" val="20001"/>
                    </a:ext>
                  </a:extLst>
                </a:gridCol>
              </a:tblGrid>
              <a:tr h="575273">
                <a:tc>
                  <a:txBody>
                    <a:bodyPr/>
                    <a:lstStyle/>
                    <a:p>
                      <a:pPr indent="182880" algn="ctr">
                        <a:lnSpc>
                          <a:spcPts val="1100"/>
                        </a:lnSpc>
                        <a:spcAft>
                          <a:spcPts val="505"/>
                        </a:spcAft>
                      </a:pPr>
                      <a:r>
                        <a:rPr lang="es-ES" sz="1600" b="1" dirty="0">
                          <a:effectLst/>
                          <a:latin typeface="Arial" panose="020B0604020202020204" pitchFamily="34" charset="0"/>
                          <a:cs typeface="Arial" panose="020B0604020202020204" pitchFamily="34" charset="0"/>
                        </a:rPr>
                        <a:t>Concepto</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2"/>
                    </a:solidFill>
                  </a:tcPr>
                </a:tc>
                <a:tc>
                  <a:txBody>
                    <a:bodyPr/>
                    <a:lstStyle/>
                    <a:p>
                      <a:pPr indent="182880" algn="ctr">
                        <a:lnSpc>
                          <a:spcPts val="1100"/>
                        </a:lnSpc>
                        <a:spcAft>
                          <a:spcPts val="505"/>
                        </a:spcAft>
                      </a:pPr>
                      <a:r>
                        <a:rPr lang="es-ES" sz="1600" b="1" dirty="0">
                          <a:effectLst/>
                          <a:latin typeface="Arial" panose="020B0604020202020204" pitchFamily="34" charset="0"/>
                          <a:cs typeface="Arial" panose="020B0604020202020204" pitchFamily="34" charset="0"/>
                        </a:rPr>
                        <a:t>Porcentaje adicional de participación Federal</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solidFill>
                      <a:schemeClr val="accent2"/>
                    </a:solidFill>
                  </a:tcPr>
                </a:tc>
                <a:extLst>
                  <a:ext uri="{0D108BD9-81ED-4DB2-BD59-A6C34878D82A}">
                    <a16:rowId xmlns:a16="http://schemas.microsoft.com/office/drawing/2014/main" val="10000"/>
                  </a:ext>
                </a:extLst>
              </a:tr>
              <a:tr h="451009">
                <a:tc>
                  <a:txBody>
                    <a:bodyPr/>
                    <a:lstStyle/>
                    <a:p>
                      <a:pPr indent="182880" algn="just">
                        <a:lnSpc>
                          <a:spcPct val="100000"/>
                        </a:lnSpc>
                        <a:spcAft>
                          <a:spcPts val="505"/>
                        </a:spcAft>
                      </a:pPr>
                      <a:r>
                        <a:rPr lang="es-ES" sz="1400" b="1" dirty="0">
                          <a:effectLst/>
                          <a:latin typeface="Arial" panose="020B0604020202020204" pitchFamily="34" charset="0"/>
                          <a:cs typeface="Arial" panose="020B0604020202020204" pitchFamily="34" charset="0"/>
                        </a:rPr>
                        <a:t>Donde se reúse al menos el 30% del agua residual tratada.</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indent="182880" algn="ctr">
                        <a:lnSpc>
                          <a:spcPts val="1100"/>
                        </a:lnSpc>
                        <a:spcAft>
                          <a:spcPts val="505"/>
                        </a:spcAft>
                      </a:pPr>
                      <a:r>
                        <a:rPr lang="es-ES" sz="1400" b="1" dirty="0">
                          <a:effectLst/>
                          <a:latin typeface="Arial" panose="020B0604020202020204" pitchFamily="34" charset="0"/>
                          <a:cs typeface="Arial" panose="020B0604020202020204" pitchFamily="34" charset="0"/>
                        </a:rPr>
                        <a:t>10%</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extLst>
                  <a:ext uri="{0D108BD9-81ED-4DB2-BD59-A6C34878D82A}">
                    <a16:rowId xmlns:a16="http://schemas.microsoft.com/office/drawing/2014/main" val="10001"/>
                  </a:ext>
                </a:extLst>
              </a:tr>
              <a:tr h="481187">
                <a:tc>
                  <a:txBody>
                    <a:bodyPr/>
                    <a:lstStyle/>
                    <a:p>
                      <a:pPr indent="182880" algn="just">
                        <a:lnSpc>
                          <a:spcPct val="100000"/>
                        </a:lnSpc>
                        <a:spcAft>
                          <a:spcPts val="505"/>
                        </a:spcAft>
                      </a:pPr>
                      <a:r>
                        <a:rPr lang="es-ES" sz="1400" b="1" dirty="0">
                          <a:effectLst/>
                          <a:latin typeface="Arial" panose="020B0604020202020204" pitchFamily="34" charset="0"/>
                          <a:cs typeface="Arial" panose="020B0604020202020204" pitchFamily="34" charset="0"/>
                        </a:rPr>
                        <a:t>Donde se reúse más del 60% del agua residual tratada.</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indent="182880" algn="ctr">
                        <a:lnSpc>
                          <a:spcPts val="1100"/>
                        </a:lnSpc>
                        <a:spcAft>
                          <a:spcPts val="505"/>
                        </a:spcAft>
                      </a:pPr>
                      <a:r>
                        <a:rPr lang="es-ES" sz="1400" b="1" dirty="0">
                          <a:effectLst/>
                          <a:latin typeface="Arial" panose="020B0604020202020204" pitchFamily="34" charset="0"/>
                          <a:cs typeface="Arial" panose="020B0604020202020204" pitchFamily="34" charset="0"/>
                        </a:rPr>
                        <a:t>15%</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extLst>
                  <a:ext uri="{0D108BD9-81ED-4DB2-BD59-A6C34878D82A}">
                    <a16:rowId xmlns:a16="http://schemas.microsoft.com/office/drawing/2014/main" val="10002"/>
                  </a:ext>
                </a:extLst>
              </a:tr>
              <a:tr h="575273">
                <a:tc>
                  <a:txBody>
                    <a:bodyPr/>
                    <a:lstStyle/>
                    <a:p>
                      <a:pPr indent="182880" algn="just">
                        <a:lnSpc>
                          <a:spcPct val="100000"/>
                        </a:lnSpc>
                        <a:spcAft>
                          <a:spcPts val="505"/>
                        </a:spcAft>
                      </a:pPr>
                      <a:r>
                        <a:rPr lang="es-ES" sz="1400" b="1" dirty="0">
                          <a:effectLst/>
                          <a:latin typeface="Arial" panose="020B0604020202020204" pitchFamily="34" charset="0"/>
                          <a:cs typeface="Arial" panose="020B0604020202020204" pitchFamily="34" charset="0"/>
                        </a:rPr>
                        <a:t>Cuando se destine al menos el 60% del agua residual tratada como agua liberada.</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indent="182880" algn="ctr">
                        <a:lnSpc>
                          <a:spcPts val="1100"/>
                        </a:lnSpc>
                        <a:spcAft>
                          <a:spcPts val="505"/>
                        </a:spcAft>
                      </a:pPr>
                      <a:r>
                        <a:rPr lang="es-ES" sz="1400" b="1" dirty="0">
                          <a:effectLst/>
                          <a:latin typeface="Arial" panose="020B0604020202020204" pitchFamily="34" charset="0"/>
                          <a:cs typeface="Arial" panose="020B0604020202020204" pitchFamily="34" charset="0"/>
                        </a:rPr>
                        <a:t>20%</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extLst>
                  <a:ext uri="{0D108BD9-81ED-4DB2-BD59-A6C34878D82A}">
                    <a16:rowId xmlns:a16="http://schemas.microsoft.com/office/drawing/2014/main" val="10003"/>
                  </a:ext>
                </a:extLst>
              </a:tr>
            </a:tbl>
          </a:graphicData>
        </a:graphic>
      </p:graphicFrame>
      <p:sp>
        <p:nvSpPr>
          <p:cNvPr id="25" name="Rectángulo 24"/>
          <p:cNvSpPr/>
          <p:nvPr/>
        </p:nvSpPr>
        <p:spPr>
          <a:xfrm>
            <a:off x="0" y="474710"/>
            <a:ext cx="12191998"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grpSp>
        <p:nvGrpSpPr>
          <p:cNvPr id="28" name="Grupo 27"/>
          <p:cNvGrpSpPr/>
          <p:nvPr/>
        </p:nvGrpSpPr>
        <p:grpSpPr>
          <a:xfrm>
            <a:off x="277587" y="7405"/>
            <a:ext cx="3989697" cy="649679"/>
            <a:chOff x="277587" y="-41582"/>
            <a:chExt cx="3989697" cy="649679"/>
          </a:xfrm>
        </p:grpSpPr>
        <p:sp>
          <p:nvSpPr>
            <p:cNvPr id="29" name="Redondear rectángulo de esquina diagonal 28"/>
            <p:cNvSpPr/>
            <p:nvPr/>
          </p:nvSpPr>
          <p:spPr>
            <a:xfrm>
              <a:off x="1737236" y="29067"/>
              <a:ext cx="2530048" cy="408623"/>
            </a:xfrm>
            <a:prstGeom prst="round2DiagRect">
              <a:avLst/>
            </a:prstGeom>
            <a:solidFill>
              <a:schemeClr val="tx1">
                <a:lumMod val="65000"/>
                <a:lumOff val="35000"/>
              </a:schemeClr>
            </a:solidFill>
          </p:spPr>
          <p:txBody>
            <a:bodyPr wrap="none">
              <a:spAutoFit/>
            </a:bodyPr>
            <a:lstStyle/>
            <a:p>
              <a:r>
                <a:rPr lang="es-MX" b="1" u="sng" dirty="0" smtClean="0">
                  <a:solidFill>
                    <a:schemeClr val="bg1"/>
                  </a:solidFill>
                  <a:latin typeface="Times New Roman" panose="02020603050405020304" pitchFamily="18" charset="0"/>
                  <a:cs typeface="Times New Roman" panose="02020603050405020304" pitchFamily="18" charset="0"/>
                </a:rPr>
                <a:t>INFRAESTRUCTURA</a:t>
              </a:r>
              <a:endParaRPr lang="es-ES" u="sng" dirty="0">
                <a:solidFill>
                  <a:schemeClr val="bg1"/>
                </a:solidFill>
              </a:endParaRPr>
            </a:p>
          </p:txBody>
        </p:sp>
        <p:pic>
          <p:nvPicPr>
            <p:cNvPr id="35" name="Imagen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grpSp>
        <p:nvGrpSpPr>
          <p:cNvPr id="36" name="Grupo 35"/>
          <p:cNvGrpSpPr/>
          <p:nvPr/>
        </p:nvGrpSpPr>
        <p:grpSpPr>
          <a:xfrm>
            <a:off x="285974" y="1662161"/>
            <a:ext cx="11617555" cy="4836609"/>
            <a:chOff x="334009" y="1740374"/>
            <a:chExt cx="11618505" cy="4359728"/>
          </a:xfrm>
          <a:effectLst>
            <a:outerShdw blurRad="50800" dist="38100" dir="2700000" algn="tl" rotWithShape="0">
              <a:prstClr val="black">
                <a:alpha val="40000"/>
              </a:prstClr>
            </a:outerShdw>
          </a:effectLst>
        </p:grpSpPr>
        <p:cxnSp>
          <p:nvCxnSpPr>
            <p:cNvPr id="37" name="Conector recto 36"/>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5053780" y="0"/>
            <a:ext cx="4648610" cy="548640"/>
          </a:xfrm>
          <a:prstGeom prst="rect">
            <a:avLst/>
          </a:prstGeom>
          <a:noFill/>
        </p:spPr>
      </p:pic>
    </p:spTree>
    <p:extLst>
      <p:ext uri="{BB962C8B-B14F-4D97-AF65-F5344CB8AC3E}">
        <p14:creationId xmlns:p14="http://schemas.microsoft.com/office/powerpoint/2010/main" val="3825328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9" name="3 CuadroTexto"/>
          <p:cNvSpPr txBox="1"/>
          <p:nvPr/>
        </p:nvSpPr>
        <p:spPr>
          <a:xfrm>
            <a:off x="218343" y="1305392"/>
            <a:ext cx="11973657" cy="707886"/>
          </a:xfrm>
          <a:prstGeom prst="rect">
            <a:avLst/>
          </a:prstGeom>
          <a:noFill/>
        </p:spPr>
        <p:txBody>
          <a:bodyPr wrap="square" rtlCol="0">
            <a:spAutoFit/>
          </a:bodyPr>
          <a:lstStyle/>
          <a:p>
            <a:r>
              <a:rPr lang="es-MX" sz="40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s-MX" sz="2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RIORIZACIÓN DE LAS ACCIONES</a:t>
            </a:r>
            <a:endParaRPr lang="es-MX" sz="24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ángulo 1"/>
          <p:cNvSpPr/>
          <p:nvPr/>
        </p:nvSpPr>
        <p:spPr>
          <a:xfrm>
            <a:off x="218343" y="2098637"/>
            <a:ext cx="11755314" cy="3477875"/>
          </a:xfrm>
          <a:prstGeom prst="rect">
            <a:avLst/>
          </a:prstGeom>
        </p:spPr>
        <p:txBody>
          <a:bodyPr wrap="square">
            <a:spAutoFit/>
          </a:bodyPr>
          <a:lstStyle/>
          <a:p>
            <a:pPr marL="285750" indent="-285750">
              <a:buFont typeface="Wingdings" panose="05000000000000000000" pitchFamily="2" charset="2"/>
              <a:buChar char="ü"/>
            </a:pPr>
            <a:r>
              <a:rPr lang="es-MX" sz="2200" dirty="0" smtClean="0">
                <a:latin typeface="Times New Roman" panose="02020603050405020304" pitchFamily="18" charset="0"/>
                <a:cs typeface="Times New Roman" panose="02020603050405020304" pitchFamily="18" charset="0"/>
              </a:rPr>
              <a:t>Plantas </a:t>
            </a:r>
            <a:r>
              <a:rPr lang="es-MX" sz="2200" dirty="0">
                <a:latin typeface="Times New Roman" panose="02020603050405020304" pitchFamily="18" charset="0"/>
                <a:cs typeface="Times New Roman" panose="02020603050405020304" pitchFamily="18" charset="0"/>
              </a:rPr>
              <a:t>de tratamiento que estén consideradas dentro de las prioridades o metas del subsector, determinadas por la </a:t>
            </a:r>
            <a:r>
              <a:rPr lang="es-MX" sz="2200" dirty="0" smtClean="0">
                <a:latin typeface="Times New Roman" panose="02020603050405020304" pitchFamily="18" charset="0"/>
                <a:cs typeface="Times New Roman" panose="02020603050405020304" pitchFamily="18" charset="0"/>
              </a:rPr>
              <a:t>Conagua.</a:t>
            </a:r>
          </a:p>
          <a:p>
            <a:pPr marL="285750" indent="-285750">
              <a:buFont typeface="Wingdings" panose="05000000000000000000" pitchFamily="2" charset="2"/>
              <a:buChar char="ü"/>
            </a:pPr>
            <a:endParaRPr lang="es-MX" sz="22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s-MX" sz="2200" dirty="0" smtClean="0">
                <a:latin typeface="Times New Roman" panose="02020603050405020304" pitchFamily="18" charset="0"/>
                <a:cs typeface="Times New Roman" panose="02020603050405020304" pitchFamily="18" charset="0"/>
              </a:rPr>
              <a:t>Calidad </a:t>
            </a:r>
            <a:r>
              <a:rPr lang="es-MX" sz="2200" dirty="0">
                <a:latin typeface="Times New Roman" panose="02020603050405020304" pitchFamily="18" charset="0"/>
                <a:cs typeface="Times New Roman" panose="02020603050405020304" pitchFamily="18" charset="0"/>
              </a:rPr>
              <a:t>del agua tratada igual o menor a una DBO5 de 30 mg/l y SST 40 mg/l</a:t>
            </a:r>
            <a:r>
              <a:rPr lang="es-MX" sz="22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endParaRPr lang="es-MX"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s-MX" sz="2200" dirty="0" smtClean="0">
                <a:latin typeface="Times New Roman" panose="02020603050405020304" pitchFamily="18" charset="0"/>
                <a:cs typeface="Times New Roman" panose="02020603050405020304" pitchFamily="18" charset="0"/>
              </a:rPr>
              <a:t>Sistemas </a:t>
            </a:r>
            <a:r>
              <a:rPr lang="es-MX" sz="2200" dirty="0">
                <a:latin typeface="Times New Roman" panose="02020603050405020304" pitchFamily="18" charset="0"/>
                <a:cs typeface="Times New Roman" panose="02020603050405020304" pitchFamily="18" charset="0"/>
              </a:rPr>
              <a:t>de tratamiento de aguas residuales intermunicipales</a:t>
            </a:r>
            <a:r>
              <a:rPr lang="es-MX" sz="22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endParaRPr lang="es-MX"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s-MX" sz="2200" dirty="0" smtClean="0">
                <a:latin typeface="Times New Roman" panose="02020603050405020304" pitchFamily="18" charset="0"/>
                <a:cs typeface="Times New Roman" panose="02020603050405020304" pitchFamily="18" charset="0"/>
              </a:rPr>
              <a:t>Calidad </a:t>
            </a:r>
            <a:r>
              <a:rPr lang="es-MX" sz="2200" dirty="0">
                <a:latin typeface="Times New Roman" panose="02020603050405020304" pitchFamily="18" charset="0"/>
                <a:cs typeface="Times New Roman" panose="02020603050405020304" pitchFamily="18" charset="0"/>
              </a:rPr>
              <a:t>del agua tratada igual o menor a una DBO5 de 75 mg/l y SST 75 mg/l</a:t>
            </a:r>
            <a:r>
              <a:rPr lang="es-MX" sz="22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endParaRPr lang="es-MX"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s-MX" sz="2200" dirty="0" smtClean="0">
                <a:latin typeface="Times New Roman" panose="02020603050405020304" pitchFamily="18" charset="0"/>
                <a:cs typeface="Times New Roman" panose="02020603050405020304" pitchFamily="18" charset="0"/>
              </a:rPr>
              <a:t>Calidad </a:t>
            </a:r>
            <a:r>
              <a:rPr lang="es-MX" sz="2200" dirty="0">
                <a:latin typeface="Times New Roman" panose="02020603050405020304" pitchFamily="18" charset="0"/>
                <a:cs typeface="Times New Roman" panose="02020603050405020304" pitchFamily="18" charset="0"/>
              </a:rPr>
              <a:t>del agua tratada igual o menor a una DBO5 de 150 mg/l y SST 150 mg/l.</a:t>
            </a:r>
          </a:p>
        </p:txBody>
      </p:sp>
      <p:sp>
        <p:nvSpPr>
          <p:cNvPr id="15" name="Rectángulo 14"/>
          <p:cNvSpPr/>
          <p:nvPr/>
        </p:nvSpPr>
        <p:spPr>
          <a:xfrm>
            <a:off x="0" y="487726"/>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7" name="Grupo 26"/>
          <p:cNvGrpSpPr/>
          <p:nvPr/>
        </p:nvGrpSpPr>
        <p:grpSpPr>
          <a:xfrm>
            <a:off x="285974" y="1972396"/>
            <a:ext cx="11617555" cy="3758934"/>
            <a:chOff x="334009" y="1740374"/>
            <a:chExt cx="11618505" cy="4359728"/>
          </a:xfrm>
          <a:effectLst>
            <a:outerShdw blurRad="50800" dist="38100" dir="2700000" algn="tl" rotWithShape="0">
              <a:prstClr val="black">
                <a:alpha val="40000"/>
              </a:prstClr>
            </a:outerShdw>
          </a:effectLst>
        </p:grpSpPr>
        <p:cxnSp>
          <p:nvCxnSpPr>
            <p:cNvPr id="28" name="Conector recto 27"/>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 name="Grupo 31"/>
          <p:cNvGrpSpPr/>
          <p:nvPr/>
        </p:nvGrpSpPr>
        <p:grpSpPr>
          <a:xfrm>
            <a:off x="277587" y="7405"/>
            <a:ext cx="7145768" cy="649679"/>
            <a:chOff x="277587" y="-41582"/>
            <a:chExt cx="7145768" cy="649679"/>
          </a:xfrm>
        </p:grpSpPr>
        <p:sp>
          <p:nvSpPr>
            <p:cNvPr id="33" name="Redondear rectángulo de esquina diagonal 32"/>
            <p:cNvSpPr/>
            <p:nvPr/>
          </p:nvSpPr>
          <p:spPr>
            <a:xfrm>
              <a:off x="1737236" y="29067"/>
              <a:ext cx="5686119" cy="340519"/>
            </a:xfrm>
            <a:prstGeom prst="round2DiagRect">
              <a:avLst/>
            </a:prstGeom>
            <a:solidFill>
              <a:schemeClr val="accent1">
                <a:lumMod val="75000"/>
              </a:schemeClr>
            </a:solidFill>
          </p:spPr>
          <p:txBody>
            <a:bodyPr wrap="square">
              <a:spAutoFit/>
            </a:bodyPr>
            <a:lstStyle/>
            <a:p>
              <a:r>
                <a:rPr lang="es-MX" sz="1400" b="1" u="sng" dirty="0" smtClean="0">
                  <a:solidFill>
                    <a:schemeClr val="bg1"/>
                  </a:solidFill>
                  <a:latin typeface="Times New Roman" panose="02020603050405020304" pitchFamily="18" charset="0"/>
                  <a:cs typeface="Times New Roman" panose="02020603050405020304" pitchFamily="18" charset="0"/>
                </a:rPr>
                <a:t>INCENTIVOS AL TRATAMIENTO DE AGUAS RESIDUALES </a:t>
              </a:r>
              <a:endParaRPr lang="es-ES" sz="1400" u="sng" dirty="0">
                <a:solidFill>
                  <a:schemeClr val="bg1"/>
                </a:solidFill>
              </a:endParaRPr>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7584695" y="-14687"/>
            <a:ext cx="4648610" cy="548640"/>
          </a:xfrm>
          <a:prstGeom prst="rect">
            <a:avLst/>
          </a:prstGeom>
          <a:noFill/>
        </p:spPr>
      </p:pic>
    </p:spTree>
    <p:extLst>
      <p:ext uri="{BB962C8B-B14F-4D97-AF65-F5344CB8AC3E}">
        <p14:creationId xmlns:p14="http://schemas.microsoft.com/office/powerpoint/2010/main" val="1551071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12271" y="1159605"/>
            <a:ext cx="11979728" cy="769441"/>
          </a:xfrm>
          <a:prstGeom prst="rect">
            <a:avLst/>
          </a:prstGeom>
        </p:spPr>
        <p:txBody>
          <a:bodyPr wrap="square">
            <a:spAutoFit/>
          </a:bodyPr>
          <a:lstStyle/>
          <a:p>
            <a:r>
              <a:rPr lang="es-ES" sz="4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s-MX" sz="2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ONTOS MÁXIMOS Y MÍNIMOS</a:t>
            </a:r>
            <a:endParaRPr lang="es-MX" sz="32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ángulo 25"/>
          <p:cNvSpPr/>
          <p:nvPr/>
        </p:nvSpPr>
        <p:spPr>
          <a:xfrm>
            <a:off x="972141" y="1962695"/>
            <a:ext cx="7632848" cy="369332"/>
          </a:xfrm>
          <a:prstGeom prst="rect">
            <a:avLst/>
          </a:prstGeom>
        </p:spPr>
        <p:txBody>
          <a:bodyPr wrap="square">
            <a:spAutoFit/>
          </a:bodyPr>
          <a:lstStyle/>
          <a:p>
            <a:pPr algn="ctr"/>
            <a:r>
              <a:rPr lang="es-ES" b="1" dirty="0">
                <a:latin typeface="Times New Roman" panose="02020603050405020304" pitchFamily="18" charset="0"/>
                <a:ea typeface="Times New Roman" panose="02020603050405020304" pitchFamily="18" charset="0"/>
              </a:rPr>
              <a:t>La definición de los apoyos será conforme a la calidad del agua tratada</a:t>
            </a:r>
            <a:endParaRPr lang="es-MX" b="1" dirty="0"/>
          </a:p>
        </p:txBody>
      </p:sp>
      <p:graphicFrame>
        <p:nvGraphicFramePr>
          <p:cNvPr id="28" name="5 Tabla"/>
          <p:cNvGraphicFramePr>
            <a:graphicFrameLocks noGrp="1"/>
          </p:cNvGraphicFramePr>
          <p:nvPr>
            <p:extLst>
              <p:ext uri="{D42A27DB-BD31-4B8C-83A1-F6EECF244321}">
                <p14:modId xmlns:p14="http://schemas.microsoft.com/office/powerpoint/2010/main" val="690452645"/>
              </p:ext>
            </p:extLst>
          </p:nvPr>
        </p:nvGraphicFramePr>
        <p:xfrm>
          <a:off x="653143" y="2350430"/>
          <a:ext cx="8229600" cy="156351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5717407">
                  <a:extLst>
                    <a:ext uri="{9D8B030D-6E8A-4147-A177-3AD203B41FA5}">
                      <a16:colId xmlns:a16="http://schemas.microsoft.com/office/drawing/2014/main" val="20000"/>
                    </a:ext>
                  </a:extLst>
                </a:gridCol>
                <a:gridCol w="2512193">
                  <a:extLst>
                    <a:ext uri="{9D8B030D-6E8A-4147-A177-3AD203B41FA5}">
                      <a16:colId xmlns:a16="http://schemas.microsoft.com/office/drawing/2014/main" val="20001"/>
                    </a:ext>
                  </a:extLst>
                </a:gridCol>
              </a:tblGrid>
              <a:tr h="32218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Bef>
                          <a:spcPts val="600"/>
                        </a:spcBef>
                        <a:spcAft>
                          <a:spcPts val="600"/>
                        </a:spcAft>
                      </a:pPr>
                      <a:r>
                        <a:rPr lang="es-ES" sz="1800" b="1" kern="1200" dirty="0">
                          <a:solidFill>
                            <a:schemeClr val="bg1"/>
                          </a:solidFill>
                          <a:effectLst/>
                          <a:latin typeface="Arial" panose="020B0604020202020204" pitchFamily="34" charset="0"/>
                          <a:cs typeface="Arial" panose="020B0604020202020204" pitchFamily="34" charset="0"/>
                        </a:rPr>
                        <a:t>Calidad del agua en la descarga</a:t>
                      </a:r>
                      <a:endParaRPr lang="es-MX" sz="18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Bef>
                          <a:spcPts val="600"/>
                        </a:spcBef>
                        <a:spcAft>
                          <a:spcPts val="600"/>
                        </a:spcAft>
                      </a:pPr>
                      <a:r>
                        <a:rPr lang="es-ES" sz="1800" b="1" kern="1200" dirty="0">
                          <a:solidFill>
                            <a:schemeClr val="bg1"/>
                          </a:solidFill>
                          <a:effectLst/>
                          <a:latin typeface="Arial" panose="020B0604020202020204" pitchFamily="34" charset="0"/>
                          <a:cs typeface="Arial" panose="020B0604020202020204" pitchFamily="34" charset="0"/>
                        </a:rPr>
                        <a:t>Apoyo por M3 tratado</a:t>
                      </a:r>
                      <a:endParaRPr lang="es-MX" sz="18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2"/>
                    </a:solidFill>
                  </a:tcPr>
                </a:tc>
                <a:extLst>
                  <a:ext uri="{0D108BD9-81ED-4DB2-BD59-A6C34878D82A}">
                    <a16:rowId xmlns:a16="http://schemas.microsoft.com/office/drawing/2014/main" val="10000"/>
                  </a:ext>
                </a:extLst>
              </a:tr>
              <a:tr h="33829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Igual o menor a una DBO5 de 30 mg/l y SST 40 mg/l</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a:t>
                      </a:r>
                      <a:r>
                        <a:rPr lang="es-ES" sz="1600" b="1" kern="1200" dirty="0" smtClean="0">
                          <a:effectLst/>
                          <a:latin typeface="Arial" panose="020B0604020202020204" pitchFamily="34" charset="0"/>
                          <a:cs typeface="Arial" panose="020B0604020202020204" pitchFamily="34" charset="0"/>
                        </a:rPr>
                        <a:t>0.60</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33829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Igual o menor a una DBO5 de 75 mg/l y SST 75 mg/l</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kumimoji="0" lang="es-ES" sz="1600" b="1" kern="1200" dirty="0">
                          <a:effectLst/>
                          <a:latin typeface="Arial" panose="020B0604020202020204" pitchFamily="34" charset="0"/>
                          <a:cs typeface="Arial" panose="020B0604020202020204" pitchFamily="34" charset="0"/>
                        </a:rPr>
                        <a:t>$</a:t>
                      </a:r>
                      <a:r>
                        <a:rPr kumimoji="0" lang="es-ES" sz="1600" b="1" kern="1200" dirty="0" smtClean="0">
                          <a:effectLst/>
                          <a:latin typeface="Arial" panose="020B0604020202020204" pitchFamily="34" charset="0"/>
                          <a:cs typeface="Arial" panose="020B0604020202020204" pitchFamily="34" charset="0"/>
                        </a:rPr>
                        <a:t>0.50</a:t>
                      </a:r>
                      <a:endParaRPr kumimoji="0" lang="es-MX" sz="1600" b="1" kern="1200" dirty="0">
                        <a:solidFill>
                          <a:schemeClr val="bg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r h="33829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Igual o menor a una DBO5 de 150 mg/l y SST 150 mg/l</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kumimoji="0" lang="es-ES" sz="1600" b="1" kern="1200" dirty="0">
                          <a:effectLst/>
                          <a:latin typeface="Arial" panose="020B0604020202020204" pitchFamily="34" charset="0"/>
                          <a:cs typeface="Arial" panose="020B0604020202020204" pitchFamily="34" charset="0"/>
                        </a:rPr>
                        <a:t>$0.30</a:t>
                      </a:r>
                      <a:endParaRPr kumimoji="0" lang="es-MX" sz="1600" b="1" kern="1200" dirty="0">
                        <a:solidFill>
                          <a:schemeClr val="bg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10003"/>
                  </a:ext>
                </a:extLst>
              </a:tr>
            </a:tbl>
          </a:graphicData>
        </a:graphic>
      </p:graphicFrame>
      <p:sp>
        <p:nvSpPr>
          <p:cNvPr id="35" name="2 Marcador de contenido"/>
          <p:cNvSpPr txBox="1">
            <a:spLocks/>
          </p:cNvSpPr>
          <p:nvPr/>
        </p:nvSpPr>
        <p:spPr>
          <a:xfrm>
            <a:off x="1155601" y="3941208"/>
            <a:ext cx="7264848" cy="6046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b="1" dirty="0" smtClean="0">
                <a:solidFill>
                  <a:prstClr val="black"/>
                </a:solidFill>
                <a:latin typeface="Times New Roman"/>
              </a:rPr>
              <a:t>Adicionalmente se podrá otorgar un apoyo por planta de tratamiento de aguas residuales:</a:t>
            </a:r>
            <a:endParaRPr lang="es-MX" sz="1800" b="1" dirty="0">
              <a:solidFill>
                <a:prstClr val="black"/>
              </a:solidFill>
              <a:latin typeface="Times New Roman"/>
            </a:endParaRPr>
          </a:p>
        </p:txBody>
      </p:sp>
      <p:graphicFrame>
        <p:nvGraphicFramePr>
          <p:cNvPr id="36" name="7 Tabla"/>
          <p:cNvGraphicFramePr>
            <a:graphicFrameLocks noGrp="1"/>
          </p:cNvGraphicFramePr>
          <p:nvPr>
            <p:extLst>
              <p:ext uri="{D42A27DB-BD31-4B8C-83A1-F6EECF244321}">
                <p14:modId xmlns:p14="http://schemas.microsoft.com/office/powerpoint/2010/main" val="1424348001"/>
              </p:ext>
            </p:extLst>
          </p:nvPr>
        </p:nvGraphicFramePr>
        <p:xfrm>
          <a:off x="669471" y="4653655"/>
          <a:ext cx="8164286" cy="129524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5672030">
                  <a:extLst>
                    <a:ext uri="{9D8B030D-6E8A-4147-A177-3AD203B41FA5}">
                      <a16:colId xmlns:a16="http://schemas.microsoft.com/office/drawing/2014/main" val="20000"/>
                    </a:ext>
                  </a:extLst>
                </a:gridCol>
                <a:gridCol w="2492256">
                  <a:extLst>
                    <a:ext uri="{9D8B030D-6E8A-4147-A177-3AD203B41FA5}">
                      <a16:colId xmlns:a16="http://schemas.microsoft.com/office/drawing/2014/main" val="20001"/>
                    </a:ext>
                  </a:extLst>
                </a:gridCol>
              </a:tblGrid>
              <a:tr h="63854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Bef>
                          <a:spcPts val="600"/>
                        </a:spcBef>
                        <a:spcAft>
                          <a:spcPts val="600"/>
                        </a:spcAft>
                      </a:pPr>
                      <a:r>
                        <a:rPr lang="es-ES" sz="1800" b="1" kern="1200" dirty="0">
                          <a:solidFill>
                            <a:schemeClr val="bg1"/>
                          </a:solidFill>
                          <a:effectLst/>
                          <a:latin typeface="Arial" panose="020B0604020202020204" pitchFamily="34" charset="0"/>
                          <a:cs typeface="Arial" panose="020B0604020202020204" pitchFamily="34" charset="0"/>
                        </a:rPr>
                        <a:t>Tamaño de población servida</a:t>
                      </a:r>
                      <a:endParaRPr lang="es-MX" sz="18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Bef>
                          <a:spcPts val="600"/>
                        </a:spcBef>
                        <a:spcAft>
                          <a:spcPts val="600"/>
                        </a:spcAft>
                      </a:pPr>
                      <a:r>
                        <a:rPr lang="es-ES" sz="1800" b="1" kern="1200" dirty="0">
                          <a:solidFill>
                            <a:schemeClr val="bg1"/>
                          </a:solidFill>
                          <a:effectLst/>
                          <a:latin typeface="Arial" panose="020B0604020202020204" pitchFamily="34" charset="0"/>
                          <a:cs typeface="Arial" panose="020B0604020202020204" pitchFamily="34" charset="0"/>
                        </a:rPr>
                        <a:t>Apoyo por M3 tratado</a:t>
                      </a:r>
                      <a:endParaRPr lang="es-MX" sz="18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solidFill>
                      <a:schemeClr val="accent2"/>
                    </a:solidFill>
                  </a:tcPr>
                </a:tc>
                <a:extLst>
                  <a:ext uri="{0D108BD9-81ED-4DB2-BD59-A6C34878D82A}">
                    <a16:rowId xmlns:a16="http://schemas.microsoft.com/office/drawing/2014/main" val="10000"/>
                  </a:ext>
                </a:extLst>
              </a:tr>
              <a:tr h="33742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Hasta 14,999 habitantes</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kumimoji="0" lang="es-ES" sz="1600" b="1" kern="1200" dirty="0">
                          <a:effectLst/>
                          <a:latin typeface="Arial" panose="020B0604020202020204" pitchFamily="34" charset="0"/>
                          <a:cs typeface="Arial" panose="020B0604020202020204" pitchFamily="34" charset="0"/>
                        </a:rPr>
                        <a:t>$0.10</a:t>
                      </a:r>
                      <a:endParaRPr kumimoji="0" lang="es-MX" sz="1600" b="1" kern="1200" dirty="0">
                        <a:solidFill>
                          <a:schemeClr val="bg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31927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lang="es-ES" sz="1600" b="1" kern="1200" dirty="0">
                          <a:effectLst/>
                          <a:latin typeface="Arial" panose="020B0604020202020204" pitchFamily="34" charset="0"/>
                          <a:cs typeface="Arial" panose="020B0604020202020204" pitchFamily="34" charset="0"/>
                        </a:rPr>
                        <a:t>De 15,000 a 50,000 habitantes</a:t>
                      </a:r>
                      <a:endParaRPr lang="es-MX" sz="1600" b="1" kern="1200" dirty="0">
                        <a:solidFill>
                          <a:schemeClr val="bg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182880" algn="ctr" defTabSz="914400" rtl="0" eaLnBrk="1" latinLnBrk="0" hangingPunct="1">
                        <a:lnSpc>
                          <a:spcPct val="100000"/>
                        </a:lnSpc>
                        <a:spcAft>
                          <a:spcPts val="505"/>
                        </a:spcAft>
                      </a:pPr>
                      <a:r>
                        <a:rPr kumimoji="0" lang="es-ES" sz="1600" b="1" kern="1200" dirty="0">
                          <a:effectLst/>
                          <a:latin typeface="Arial" panose="020B0604020202020204" pitchFamily="34" charset="0"/>
                          <a:cs typeface="Arial" panose="020B0604020202020204" pitchFamily="34" charset="0"/>
                        </a:rPr>
                        <a:t>$0.05</a:t>
                      </a:r>
                      <a:endParaRPr kumimoji="0" lang="es-MX" sz="1600" b="1" kern="1200" dirty="0">
                        <a:solidFill>
                          <a:schemeClr val="bg1"/>
                        </a:solidFill>
                        <a:effectLst/>
                        <a:latin typeface="Arial" panose="020B0604020202020204" pitchFamily="34" charset="0"/>
                        <a:ea typeface="+mn-ea"/>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bl>
          </a:graphicData>
        </a:graphic>
      </p:graphicFrame>
      <p:sp>
        <p:nvSpPr>
          <p:cNvPr id="29" name="Rectángulo 28"/>
          <p:cNvSpPr/>
          <p:nvPr/>
        </p:nvSpPr>
        <p:spPr>
          <a:xfrm>
            <a:off x="1" y="451719"/>
            <a:ext cx="12191998"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grpSp>
        <p:nvGrpSpPr>
          <p:cNvPr id="32" name="Grupo 31"/>
          <p:cNvGrpSpPr/>
          <p:nvPr/>
        </p:nvGrpSpPr>
        <p:grpSpPr>
          <a:xfrm>
            <a:off x="277587" y="7405"/>
            <a:ext cx="6329690" cy="649679"/>
            <a:chOff x="277587" y="-41582"/>
            <a:chExt cx="6329690" cy="649679"/>
          </a:xfrm>
        </p:grpSpPr>
        <p:sp>
          <p:nvSpPr>
            <p:cNvPr id="33" name="Redondear rectángulo de esquina diagonal 32"/>
            <p:cNvSpPr/>
            <p:nvPr/>
          </p:nvSpPr>
          <p:spPr>
            <a:xfrm>
              <a:off x="1737236" y="29067"/>
              <a:ext cx="4870041" cy="306467"/>
            </a:xfrm>
            <a:prstGeom prst="round2DiagRect">
              <a:avLst/>
            </a:prstGeom>
            <a:solidFill>
              <a:schemeClr val="accent1">
                <a:lumMod val="75000"/>
              </a:schemeClr>
            </a:solidFill>
          </p:spPr>
          <p:txBody>
            <a:bodyPr wrap="square">
              <a:spAutoFit/>
            </a:bodyPr>
            <a:lstStyle/>
            <a:p>
              <a:r>
                <a:rPr lang="es-MX" sz="1200" b="1" u="sng" dirty="0" smtClean="0">
                  <a:solidFill>
                    <a:schemeClr val="bg1"/>
                  </a:solidFill>
                  <a:latin typeface="Times New Roman" panose="02020603050405020304" pitchFamily="18" charset="0"/>
                  <a:cs typeface="Times New Roman" panose="02020603050405020304" pitchFamily="18" charset="0"/>
                </a:rPr>
                <a:t>INCENTIVOS AL TRATAMIENTO DE AGUAS RESIDUALES </a:t>
              </a:r>
              <a:endParaRPr lang="es-ES" sz="1200" u="sng" dirty="0">
                <a:solidFill>
                  <a:schemeClr val="bg1"/>
                </a:solidFill>
              </a:endParaRPr>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grpSp>
        <p:nvGrpSpPr>
          <p:cNvPr id="37" name="Grupo 36"/>
          <p:cNvGrpSpPr/>
          <p:nvPr/>
        </p:nvGrpSpPr>
        <p:grpSpPr>
          <a:xfrm>
            <a:off x="285974" y="1929046"/>
            <a:ext cx="11617555" cy="4161511"/>
            <a:chOff x="334009" y="1740374"/>
            <a:chExt cx="11618505" cy="4359728"/>
          </a:xfrm>
          <a:effectLst>
            <a:outerShdw blurRad="50800" dist="38100" dir="2700000" algn="tl" rotWithShape="0">
              <a:prstClr val="black">
                <a:alpha val="40000"/>
              </a:prstClr>
            </a:outerShdw>
          </a:effectLst>
        </p:grpSpPr>
        <p:cxnSp>
          <p:nvCxnSpPr>
            <p:cNvPr id="38" name="Conector recto 37"/>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7" name="Imagen 16"/>
          <p:cNvPicPr/>
          <p:nvPr/>
        </p:nvPicPr>
        <p:blipFill>
          <a:blip r:embed="rId5">
            <a:extLst>
              <a:ext uri="{28A0092B-C50C-407E-A947-70E740481C1C}">
                <a14:useLocalDpi xmlns:a14="http://schemas.microsoft.com/office/drawing/2010/main" val="0"/>
              </a:ext>
            </a:extLst>
          </a:blip>
          <a:srcRect/>
          <a:stretch>
            <a:fillRect/>
          </a:stretch>
        </p:blipFill>
        <p:spPr bwMode="auto">
          <a:xfrm>
            <a:off x="6843251" y="-26737"/>
            <a:ext cx="4648610" cy="548640"/>
          </a:xfrm>
          <a:prstGeom prst="rect">
            <a:avLst/>
          </a:prstGeom>
          <a:noFill/>
        </p:spPr>
      </p:pic>
    </p:spTree>
    <p:extLst>
      <p:ext uri="{BB962C8B-B14F-4D97-AF65-F5344CB8AC3E}">
        <p14:creationId xmlns:p14="http://schemas.microsoft.com/office/powerpoint/2010/main" val="2599474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141201278"/>
              </p:ext>
            </p:extLst>
          </p:nvPr>
        </p:nvGraphicFramePr>
        <p:xfrm>
          <a:off x="577850" y="2650514"/>
          <a:ext cx="8707945" cy="139394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249362">
                  <a:extLst>
                    <a:ext uri="{9D8B030D-6E8A-4147-A177-3AD203B41FA5}">
                      <a16:colId xmlns:a16="http://schemas.microsoft.com/office/drawing/2014/main" val="20000"/>
                    </a:ext>
                  </a:extLst>
                </a:gridCol>
                <a:gridCol w="3458583">
                  <a:extLst>
                    <a:ext uri="{9D8B030D-6E8A-4147-A177-3AD203B41FA5}">
                      <a16:colId xmlns:a16="http://schemas.microsoft.com/office/drawing/2014/main" val="20001"/>
                    </a:ext>
                  </a:extLst>
                </a:gridCol>
              </a:tblGrid>
              <a:tr h="269500">
                <a:tc>
                  <a:txBody>
                    <a:bodyPr/>
                    <a:lstStyle/>
                    <a:p>
                      <a:pPr algn="ctr"/>
                      <a:r>
                        <a:rPr lang="es-MX" b="1" dirty="0" smtClean="0">
                          <a:solidFill>
                            <a:schemeClr val="bg1"/>
                          </a:solidFill>
                          <a:latin typeface="Arial" panose="020B0604020202020204" pitchFamily="34" charset="0"/>
                          <a:cs typeface="Arial" panose="020B0604020202020204" pitchFamily="34" charset="0"/>
                        </a:rPr>
                        <a:t>Reúso o intercambio de agua residual tratada por agua de primer uso </a:t>
                      </a:r>
                      <a:endParaRPr lang="es-MX" b="1" dirty="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es-MX" b="1" dirty="0" smtClean="0">
                          <a:solidFill>
                            <a:schemeClr val="bg1"/>
                          </a:solidFill>
                          <a:latin typeface="Arial" panose="020B0604020202020204" pitchFamily="34" charset="0"/>
                          <a:cs typeface="Arial" panose="020B0604020202020204" pitchFamily="34" charset="0"/>
                        </a:rPr>
                        <a:t>Apoyo por m</a:t>
                      </a:r>
                      <a:r>
                        <a:rPr lang="es-MX" b="1" baseline="30000" dirty="0" smtClean="0">
                          <a:solidFill>
                            <a:schemeClr val="bg1"/>
                          </a:solidFill>
                          <a:latin typeface="Arial" panose="020B0604020202020204" pitchFamily="34" charset="0"/>
                          <a:cs typeface="Arial" panose="020B0604020202020204" pitchFamily="34" charset="0"/>
                        </a:rPr>
                        <a:t>3</a:t>
                      </a:r>
                      <a:r>
                        <a:rPr lang="es-MX" b="1" dirty="0" smtClean="0">
                          <a:solidFill>
                            <a:schemeClr val="bg1"/>
                          </a:solidFill>
                          <a:latin typeface="Arial" panose="020B0604020202020204" pitchFamily="34" charset="0"/>
                          <a:cs typeface="Arial" panose="020B0604020202020204" pitchFamily="34" charset="0"/>
                        </a:rPr>
                        <a:t> tratado </a:t>
                      </a:r>
                      <a:endParaRPr lang="es-MX" b="1" dirty="0">
                        <a:solidFill>
                          <a:schemeClr val="bg1"/>
                        </a:solidFill>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10000"/>
                  </a:ext>
                </a:extLst>
              </a:tr>
              <a:tr h="370840">
                <a:tc>
                  <a:txBody>
                    <a:bodyPr/>
                    <a:lstStyle/>
                    <a:p>
                      <a:pPr algn="just"/>
                      <a:r>
                        <a:rPr lang="es-MX" b="1" dirty="0" smtClean="0">
                          <a:latin typeface="Arial" panose="020B0604020202020204" pitchFamily="34" charset="0"/>
                          <a:cs typeface="Arial" panose="020B0604020202020204" pitchFamily="34" charset="0"/>
                        </a:rPr>
                        <a:t>Más de 60% del agua tratada</a:t>
                      </a:r>
                      <a:endParaRPr lang="es-MX" b="1"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es-MX" sz="1800" b="1" kern="1200" dirty="0" smtClean="0">
                          <a:latin typeface="Arial" panose="020B0604020202020204" pitchFamily="34" charset="0"/>
                          <a:cs typeface="Arial" panose="020B0604020202020204" pitchFamily="34" charset="0"/>
                        </a:rPr>
                        <a:t>$0.10 </a:t>
                      </a:r>
                      <a:endParaRPr lang="es-MX" sz="1800" b="1" kern="1200" dirty="0" smtClean="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1"/>
                  </a:ext>
                </a:extLst>
              </a:tr>
              <a:tr h="383028">
                <a:tc>
                  <a:txBody>
                    <a:bodyPr/>
                    <a:lstStyle/>
                    <a:p>
                      <a:pPr algn="just"/>
                      <a:r>
                        <a:rPr lang="es-MX" b="1" dirty="0" smtClean="0">
                          <a:latin typeface="Arial" panose="020B0604020202020204" pitchFamily="34" charset="0"/>
                          <a:cs typeface="Arial" panose="020B0604020202020204" pitchFamily="34" charset="0"/>
                        </a:rPr>
                        <a:t>De 30 y hasta el 60% del agua residual tratada.</a:t>
                      </a:r>
                      <a:endParaRPr lang="es-MX" b="1" dirty="0">
                        <a:latin typeface="Arial" panose="020B0604020202020204" pitchFamily="34" charset="0"/>
                        <a:cs typeface="Arial" panose="020B0604020202020204" pitchFamily="34" charset="0"/>
                      </a:endParaRPr>
                    </a:p>
                  </a:txBody>
                  <a:tcPr/>
                </a:tc>
                <a:tc>
                  <a:txBody>
                    <a:bodyPr/>
                    <a:lstStyle/>
                    <a:p>
                      <a:pPr algn="ctr"/>
                      <a:r>
                        <a:rPr lang="es-MX" sz="1800" b="1" kern="1200" dirty="0" smtClean="0">
                          <a:latin typeface="Arial" panose="020B0604020202020204" pitchFamily="34" charset="0"/>
                          <a:cs typeface="Arial" panose="020B0604020202020204" pitchFamily="34" charset="0"/>
                        </a:rPr>
                        <a:t>$0.05 </a:t>
                      </a:r>
                      <a:endParaRPr lang="es-MX" sz="1800" b="1" kern="120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2" name="Rectángulo 1"/>
          <p:cNvSpPr/>
          <p:nvPr/>
        </p:nvSpPr>
        <p:spPr>
          <a:xfrm>
            <a:off x="800094" y="1715762"/>
            <a:ext cx="8485702"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latin typeface="Times New Roman" panose="02020603050405020304" pitchFamily="18" charset="0"/>
                <a:cs typeface="Times New Roman" panose="02020603050405020304" pitchFamily="18" charset="0"/>
              </a:rPr>
              <a:t>Adicionalmente se podrá otorgar un apoyo por el reúso o intercambio de agua residual tratada por agua de primer </a:t>
            </a:r>
            <a:r>
              <a:rPr lang="es-MX" b="1" dirty="0" smtClean="0">
                <a:solidFill>
                  <a:schemeClr val="tx1"/>
                </a:solidFill>
                <a:latin typeface="Times New Roman" panose="02020603050405020304" pitchFamily="18" charset="0"/>
                <a:cs typeface="Times New Roman" panose="02020603050405020304" pitchFamily="18" charset="0"/>
              </a:rPr>
              <a:t>uso.</a:t>
            </a:r>
            <a:endParaRPr lang="es-MX"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456112552"/>
              </p:ext>
            </p:extLst>
          </p:nvPr>
        </p:nvGraphicFramePr>
        <p:xfrm>
          <a:off x="620483" y="4512654"/>
          <a:ext cx="8665312" cy="138692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4332656">
                  <a:extLst>
                    <a:ext uri="{9D8B030D-6E8A-4147-A177-3AD203B41FA5}">
                      <a16:colId xmlns:a16="http://schemas.microsoft.com/office/drawing/2014/main" val="20000"/>
                    </a:ext>
                  </a:extLst>
                </a:gridCol>
                <a:gridCol w="4332656">
                  <a:extLst>
                    <a:ext uri="{9D8B030D-6E8A-4147-A177-3AD203B41FA5}">
                      <a16:colId xmlns:a16="http://schemas.microsoft.com/office/drawing/2014/main" val="20001"/>
                    </a:ext>
                  </a:extLst>
                </a:gridCol>
              </a:tblGrid>
              <a:tr h="424235">
                <a:tc gridSpan="2">
                  <a:txBody>
                    <a:bodyPr/>
                    <a:lstStyle/>
                    <a:p>
                      <a:pPr algn="ctr"/>
                      <a:r>
                        <a:rPr lang="es-MX" b="1" dirty="0" smtClean="0">
                          <a:solidFill>
                            <a:schemeClr val="bg1"/>
                          </a:solidFill>
                          <a:latin typeface="Arial" panose="020B0604020202020204" pitchFamily="34" charset="0"/>
                          <a:cs typeface="Arial" panose="020B0604020202020204" pitchFamily="34" charset="0"/>
                        </a:rPr>
                        <a:t>Hasta $0.10 por m</a:t>
                      </a:r>
                      <a:r>
                        <a:rPr lang="es-MX" b="1" baseline="30000" dirty="0" smtClean="0">
                          <a:solidFill>
                            <a:schemeClr val="bg1"/>
                          </a:solidFill>
                          <a:latin typeface="Arial" panose="020B0604020202020204" pitchFamily="34" charset="0"/>
                          <a:cs typeface="Arial" panose="020B0604020202020204" pitchFamily="34" charset="0"/>
                        </a:rPr>
                        <a:t>3</a:t>
                      </a:r>
                      <a:r>
                        <a:rPr lang="es-MX" b="1" dirty="0" smtClean="0">
                          <a:solidFill>
                            <a:schemeClr val="bg1"/>
                          </a:solidFill>
                          <a:latin typeface="Arial" panose="020B0604020202020204" pitchFamily="34" charset="0"/>
                          <a:cs typeface="Arial" panose="020B0604020202020204" pitchFamily="34" charset="0"/>
                        </a:rPr>
                        <a:t> tratado </a:t>
                      </a:r>
                      <a:endParaRPr lang="es-MX" b="1" dirty="0">
                        <a:solidFill>
                          <a:schemeClr val="bg1"/>
                        </a:solidFill>
                        <a:latin typeface="Arial" panose="020B0604020202020204" pitchFamily="34" charset="0"/>
                        <a:cs typeface="Arial" panose="020B0604020202020204" pitchFamily="34" charset="0"/>
                      </a:endParaRPr>
                    </a:p>
                  </a:txBody>
                  <a:tcPr>
                    <a:solidFill>
                      <a:schemeClr val="accent2"/>
                    </a:solidFill>
                  </a:tcPr>
                </a:tc>
                <a:tc hMerge="1">
                  <a:txBody>
                    <a:bodyPr/>
                    <a:lstStyle/>
                    <a:p>
                      <a:endParaRPr lang="es-MX" dirty="0"/>
                    </a:p>
                  </a:txBody>
                  <a:tcPr/>
                </a:tc>
                <a:extLst>
                  <a:ext uri="{0D108BD9-81ED-4DB2-BD59-A6C34878D82A}">
                    <a16:rowId xmlns:a16="http://schemas.microsoft.com/office/drawing/2014/main" val="10000"/>
                  </a:ext>
                </a:extLst>
              </a:tr>
              <a:tr h="962685">
                <a:tc>
                  <a:txBody>
                    <a:bodyPr/>
                    <a:lstStyle/>
                    <a:p>
                      <a:pPr algn="just"/>
                      <a:r>
                        <a:rPr lang="es-MX" b="1" dirty="0" smtClean="0">
                          <a:latin typeface="Arial" panose="020B0604020202020204" pitchFamily="34" charset="0"/>
                          <a:cs typeface="Arial" panose="020B0604020202020204" pitchFamily="34" charset="0"/>
                        </a:rPr>
                        <a:t>Por</a:t>
                      </a:r>
                      <a:r>
                        <a:rPr lang="es-MX" b="1" baseline="0" dirty="0" smtClean="0">
                          <a:latin typeface="Arial" panose="020B0604020202020204" pitchFamily="34" charset="0"/>
                          <a:cs typeface="Arial" panose="020B0604020202020204" pitchFamily="34" charset="0"/>
                        </a:rPr>
                        <a:t> equilibrio de ingresos-egresos en operación </a:t>
                      </a:r>
                      <a:endParaRPr lang="es-MX" b="1" dirty="0">
                        <a:latin typeface="Arial" panose="020B0604020202020204" pitchFamily="34" charset="0"/>
                        <a:cs typeface="Arial" panose="020B0604020202020204" pitchFamily="34" charset="0"/>
                      </a:endParaRPr>
                    </a:p>
                  </a:txBody>
                  <a:tcPr/>
                </a:tc>
                <a:tc>
                  <a:txBody>
                    <a:bodyPr/>
                    <a:lstStyle/>
                    <a:p>
                      <a:pPr algn="just"/>
                      <a:r>
                        <a:rPr lang="es-MX" b="1" dirty="0" smtClean="0">
                          <a:latin typeface="Arial" panose="020B0604020202020204" pitchFamily="34" charset="0"/>
                          <a:cs typeface="Arial" panose="020B0604020202020204" pitchFamily="34" charset="0"/>
                        </a:rPr>
                        <a:t>Organismos Operadores</a:t>
                      </a:r>
                      <a:r>
                        <a:rPr lang="es-MX" b="1" baseline="0" dirty="0" smtClean="0">
                          <a:latin typeface="Arial" panose="020B0604020202020204" pitchFamily="34" charset="0"/>
                          <a:cs typeface="Arial" panose="020B0604020202020204" pitchFamily="34" charset="0"/>
                        </a:rPr>
                        <a:t> que demuestren documentalmente que cobran el saneamiento.</a:t>
                      </a:r>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26" name="Rectángulo 25"/>
          <p:cNvSpPr/>
          <p:nvPr/>
        </p:nvSpPr>
        <p:spPr>
          <a:xfrm>
            <a:off x="-1" y="451719"/>
            <a:ext cx="12191999"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¿Cuánto es la aportación federal?</a:t>
            </a:r>
          </a:p>
        </p:txBody>
      </p:sp>
      <p:sp>
        <p:nvSpPr>
          <p:cNvPr id="25" name="Rectángulo 24"/>
          <p:cNvSpPr/>
          <p:nvPr/>
        </p:nvSpPr>
        <p:spPr>
          <a:xfrm>
            <a:off x="212271" y="1159605"/>
            <a:ext cx="11979728" cy="769441"/>
          </a:xfrm>
          <a:prstGeom prst="rect">
            <a:avLst/>
          </a:prstGeom>
        </p:spPr>
        <p:txBody>
          <a:bodyPr wrap="square">
            <a:spAutoFit/>
          </a:bodyPr>
          <a:lstStyle/>
          <a:p>
            <a:r>
              <a:rPr lang="es-ES" sz="4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es-MX" sz="2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ONTOS MÁXIMOS Y MÍNIMOS</a:t>
            </a:r>
            <a:endParaRPr lang="es-MX" sz="32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upo 28"/>
          <p:cNvGrpSpPr/>
          <p:nvPr/>
        </p:nvGrpSpPr>
        <p:grpSpPr>
          <a:xfrm>
            <a:off x="277587" y="7405"/>
            <a:ext cx="5749587" cy="649679"/>
            <a:chOff x="277587" y="-41582"/>
            <a:chExt cx="5749587" cy="649679"/>
          </a:xfrm>
        </p:grpSpPr>
        <p:sp>
          <p:nvSpPr>
            <p:cNvPr id="30" name="Redondear rectángulo de esquina diagonal 29"/>
            <p:cNvSpPr/>
            <p:nvPr/>
          </p:nvSpPr>
          <p:spPr>
            <a:xfrm>
              <a:off x="1737236" y="29067"/>
              <a:ext cx="4289938" cy="289441"/>
            </a:xfrm>
            <a:prstGeom prst="round2DiagRect">
              <a:avLst/>
            </a:prstGeom>
            <a:solidFill>
              <a:schemeClr val="accent1">
                <a:lumMod val="75000"/>
              </a:schemeClr>
            </a:solidFill>
          </p:spPr>
          <p:txBody>
            <a:bodyPr wrap="square">
              <a:spAutoFit/>
            </a:bodyPr>
            <a:lstStyle/>
            <a:p>
              <a:r>
                <a:rPr lang="es-MX" sz="1100" b="1" u="sng" dirty="0" smtClean="0">
                  <a:solidFill>
                    <a:schemeClr val="bg1"/>
                  </a:solidFill>
                  <a:latin typeface="Times New Roman" panose="02020603050405020304" pitchFamily="18" charset="0"/>
                  <a:cs typeface="Times New Roman" panose="02020603050405020304" pitchFamily="18" charset="0"/>
                </a:rPr>
                <a:t>INCENTIVOS AL TRATAMIENTO DE AGUAS RESIDUALES </a:t>
              </a:r>
              <a:endParaRPr lang="es-ES" sz="1100" u="sng" dirty="0">
                <a:solidFill>
                  <a:schemeClr val="bg1"/>
                </a:solidFill>
              </a:endParaRPr>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87" y="-41582"/>
              <a:ext cx="1377040" cy="649679"/>
            </a:xfrm>
            <a:prstGeom prst="rect">
              <a:avLst/>
            </a:prstGeom>
          </p:spPr>
        </p:pic>
      </p:grpSp>
      <p:grpSp>
        <p:nvGrpSpPr>
          <p:cNvPr id="32" name="Grupo 31"/>
          <p:cNvGrpSpPr/>
          <p:nvPr/>
        </p:nvGrpSpPr>
        <p:grpSpPr>
          <a:xfrm>
            <a:off x="285974" y="1929046"/>
            <a:ext cx="11617555" cy="4161511"/>
            <a:chOff x="334009" y="1740374"/>
            <a:chExt cx="11618505" cy="4359728"/>
          </a:xfrm>
          <a:effectLst>
            <a:outerShdw blurRad="50800" dist="38100" dir="2700000" algn="tl" rotWithShape="0">
              <a:prstClr val="black">
                <a:alpha val="40000"/>
              </a:prstClr>
            </a:outerShdw>
          </a:effectLst>
        </p:grpSpPr>
        <p:cxnSp>
          <p:nvCxnSpPr>
            <p:cNvPr id="33" name="Conector recto 32"/>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6312309" y="11595"/>
            <a:ext cx="4648610" cy="548640"/>
          </a:xfrm>
          <a:prstGeom prst="rect">
            <a:avLst/>
          </a:prstGeom>
          <a:noFill/>
        </p:spPr>
      </p:pic>
    </p:spTree>
    <p:extLst>
      <p:ext uri="{BB962C8B-B14F-4D97-AF65-F5344CB8AC3E}">
        <p14:creationId xmlns:p14="http://schemas.microsoft.com/office/powerpoint/2010/main" val="879006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43672" y="444840"/>
            <a:ext cx="11678697"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Requisitos Generales</a:t>
            </a:r>
            <a:endParaRPr lang="es-MX" sz="3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2 Marcador de contenido"/>
          <p:cNvSpPr txBox="1">
            <a:spLocks/>
          </p:cNvSpPr>
          <p:nvPr/>
        </p:nvSpPr>
        <p:spPr>
          <a:xfrm>
            <a:off x="535116" y="1475545"/>
            <a:ext cx="11095807" cy="45247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gn="just">
              <a:buFont typeface="Wingdings" panose="05000000000000000000" pitchFamily="2" charset="2"/>
              <a:buChar char="ü"/>
            </a:pPr>
            <a:r>
              <a:rPr lang="es-MX" dirty="0" smtClean="0">
                <a:solidFill>
                  <a:srgbClr val="0070C0"/>
                </a:solidFill>
                <a:latin typeface="Times New Roman" panose="02020603050405020304" pitchFamily="18" charset="0"/>
                <a:cs typeface="Times New Roman" panose="02020603050405020304" pitchFamily="18" charset="0"/>
              </a:rPr>
              <a:t>Convenio de Coordinación.</a:t>
            </a:r>
          </a:p>
          <a:p>
            <a:pPr marL="447675" indent="-447675" algn="just">
              <a:buFont typeface="Wingdings" panose="05000000000000000000" pitchFamily="2" charset="2"/>
              <a:buChar char="ü"/>
            </a:pPr>
            <a:r>
              <a:rPr lang="es-MX" dirty="0" smtClean="0">
                <a:solidFill>
                  <a:srgbClr val="0070C0"/>
                </a:solidFill>
                <a:latin typeface="Times New Roman" panose="02020603050405020304" pitchFamily="18" charset="0"/>
                <a:cs typeface="Times New Roman" panose="02020603050405020304" pitchFamily="18" charset="0"/>
              </a:rPr>
              <a:t>Presentar </a:t>
            </a:r>
            <a:r>
              <a:rPr lang="es-MX" dirty="0">
                <a:solidFill>
                  <a:srgbClr val="0070C0"/>
                </a:solidFill>
                <a:latin typeface="Times New Roman" panose="02020603050405020304" pitchFamily="18" charset="0"/>
                <a:cs typeface="Times New Roman" panose="02020603050405020304" pitchFamily="18" charset="0"/>
              </a:rPr>
              <a:t>el </a:t>
            </a:r>
            <a:r>
              <a:rPr lang="es-MX" dirty="0" smtClean="0">
                <a:solidFill>
                  <a:srgbClr val="0070C0"/>
                </a:solidFill>
                <a:latin typeface="Times New Roman" panose="02020603050405020304" pitchFamily="18" charset="0"/>
                <a:cs typeface="Times New Roman" panose="02020603050405020304" pitchFamily="18" charset="0"/>
              </a:rPr>
              <a:t>Programa Operativo Anual (POA).</a:t>
            </a:r>
            <a:endParaRPr lang="es-MX" sz="1800" dirty="0" smtClean="0">
              <a:solidFill>
                <a:srgbClr val="0070C0"/>
              </a:solidFill>
              <a:latin typeface="Times New Roman" panose="02020603050405020304" pitchFamily="18" charset="0"/>
              <a:cs typeface="Times New Roman" panose="02020603050405020304" pitchFamily="18" charset="0"/>
            </a:endParaRPr>
          </a:p>
          <a:p>
            <a:pPr marL="447675" lvl="0" indent="-447675" algn="just">
              <a:buFont typeface="Wingdings" panose="05000000000000000000" pitchFamily="2" charset="2"/>
              <a:buChar char="ü"/>
            </a:pPr>
            <a:r>
              <a:rPr lang="es-MX" dirty="0">
                <a:latin typeface="Times New Roman" panose="02020603050405020304" pitchFamily="18" charset="0"/>
                <a:cs typeface="Times New Roman" panose="02020603050405020304" pitchFamily="18" charset="0"/>
              </a:rPr>
              <a:t>La contraparte </a:t>
            </a:r>
            <a:r>
              <a:rPr lang="es-MX" dirty="0" smtClean="0">
                <a:latin typeface="Times New Roman" panose="02020603050405020304" pitchFamily="18" charset="0"/>
                <a:cs typeface="Times New Roman" panose="02020603050405020304" pitchFamily="18" charset="0"/>
              </a:rPr>
              <a:t>podrá </a:t>
            </a:r>
            <a:r>
              <a:rPr lang="es-MX" dirty="0">
                <a:latin typeface="Times New Roman" panose="02020603050405020304" pitchFamily="18" charset="0"/>
                <a:cs typeface="Times New Roman" panose="02020603050405020304" pitchFamily="18" charset="0"/>
              </a:rPr>
              <a:t>estar integrada </a:t>
            </a:r>
            <a:r>
              <a:rPr lang="es-MX" u="sng" dirty="0">
                <a:solidFill>
                  <a:srgbClr val="FF0000"/>
                </a:solidFill>
                <a:latin typeface="Times New Roman" panose="02020603050405020304" pitchFamily="18" charset="0"/>
                <a:cs typeface="Times New Roman" panose="02020603050405020304" pitchFamily="18" charset="0"/>
              </a:rPr>
              <a:t>entre otros, </a:t>
            </a:r>
            <a:r>
              <a:rPr lang="es-MX" dirty="0" smtClean="0">
                <a:latin typeface="Times New Roman" panose="02020603050405020304" pitchFamily="18" charset="0"/>
                <a:cs typeface="Times New Roman" panose="02020603050405020304" pitchFamily="18" charset="0"/>
              </a:rPr>
              <a:t>por </a:t>
            </a:r>
            <a:r>
              <a:rPr lang="es-MX" dirty="0">
                <a:latin typeface="Times New Roman" panose="02020603050405020304" pitchFamily="18" charset="0"/>
                <a:cs typeface="Times New Roman" panose="02020603050405020304" pitchFamily="18" charset="0"/>
              </a:rPr>
              <a:t>recursos </a:t>
            </a:r>
            <a:r>
              <a:rPr lang="es-MX" dirty="0" smtClean="0">
                <a:latin typeface="Times New Roman" panose="02020603050405020304" pitchFamily="18" charset="0"/>
                <a:cs typeface="Times New Roman" panose="02020603050405020304" pitchFamily="18" charset="0"/>
              </a:rPr>
              <a:t>de </a:t>
            </a:r>
            <a:r>
              <a:rPr lang="es-MX" dirty="0">
                <a:latin typeface="Times New Roman" panose="02020603050405020304" pitchFamily="18" charset="0"/>
                <a:cs typeface="Times New Roman" panose="02020603050405020304" pitchFamily="18" charset="0"/>
              </a:rPr>
              <a:t>otros programas o </a:t>
            </a:r>
            <a:r>
              <a:rPr lang="es-MX" dirty="0" smtClean="0">
                <a:latin typeface="Times New Roman" panose="02020603050405020304" pitchFamily="18" charset="0"/>
                <a:cs typeface="Times New Roman" panose="02020603050405020304" pitchFamily="18" charset="0"/>
              </a:rPr>
              <a:t>fondos, siempre </a:t>
            </a:r>
            <a:r>
              <a:rPr lang="es-MX" dirty="0">
                <a:latin typeface="Times New Roman" panose="02020603050405020304" pitchFamily="18" charset="0"/>
                <a:cs typeface="Times New Roman" panose="02020603050405020304" pitchFamily="18" charset="0"/>
              </a:rPr>
              <a:t>que </a:t>
            </a:r>
            <a:r>
              <a:rPr lang="es-MX" dirty="0" smtClean="0">
                <a:latin typeface="Times New Roman" panose="02020603050405020304" pitchFamily="18" charset="0"/>
                <a:cs typeface="Times New Roman" panose="02020603050405020304" pitchFamily="18" charset="0"/>
              </a:rPr>
              <a:t>su </a:t>
            </a:r>
            <a:r>
              <a:rPr lang="es-MX" dirty="0">
                <a:latin typeface="Times New Roman" panose="02020603050405020304" pitchFamily="18" charset="0"/>
                <a:cs typeface="Times New Roman" panose="02020603050405020304" pitchFamily="18" charset="0"/>
              </a:rPr>
              <a:t>normatividad no lo limite</a:t>
            </a:r>
            <a:r>
              <a:rPr lang="es-MX" dirty="0" smtClean="0">
                <a:latin typeface="Times New Roman" panose="02020603050405020304" pitchFamily="18" charset="0"/>
                <a:cs typeface="Times New Roman" panose="02020603050405020304" pitchFamily="18" charset="0"/>
              </a:rPr>
              <a:t>.</a:t>
            </a:r>
            <a:endParaRPr lang="es-MX" sz="1800" dirty="0" smtClean="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ü"/>
            </a:pPr>
            <a:r>
              <a:rPr lang="es-MX" dirty="0" smtClean="0">
                <a:latin typeface="Times New Roman" panose="02020603050405020304" pitchFamily="18" charset="0"/>
                <a:cs typeface="Times New Roman" panose="02020603050405020304" pitchFamily="18" charset="0"/>
              </a:rPr>
              <a:t>Cuando la </a:t>
            </a:r>
            <a:r>
              <a:rPr lang="es-MX" dirty="0">
                <a:latin typeface="Times New Roman" panose="02020603050405020304" pitchFamily="18" charset="0"/>
                <a:cs typeface="Times New Roman" panose="02020603050405020304" pitchFamily="18" charset="0"/>
              </a:rPr>
              <a:t>entidad federativa requiera la inclusión de acciones diferentes a las determinadas por la Conagua, éstas podrán considerarse hasta por el monto de su participación. </a:t>
            </a:r>
            <a:endParaRPr lang="es-MX" sz="1800" dirty="0" smtClean="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ü"/>
            </a:pPr>
            <a:r>
              <a:rPr lang="es-MX" dirty="0">
                <a:latin typeface="Times New Roman" panose="02020603050405020304" pitchFamily="18" charset="0"/>
                <a:cs typeface="Times New Roman" panose="02020603050405020304" pitchFamily="18" charset="0"/>
              </a:rPr>
              <a:t>L</a:t>
            </a:r>
            <a:r>
              <a:rPr lang="es-MX" dirty="0" smtClean="0">
                <a:latin typeface="Times New Roman" panose="02020603050405020304" pitchFamily="18" charset="0"/>
                <a:cs typeface="Times New Roman" panose="02020603050405020304" pitchFamily="18" charset="0"/>
              </a:rPr>
              <a:t>os </a:t>
            </a:r>
            <a:r>
              <a:rPr lang="es-MX" dirty="0">
                <a:latin typeface="Times New Roman" panose="02020603050405020304" pitchFamily="18" charset="0"/>
                <a:cs typeface="Times New Roman" panose="02020603050405020304" pitchFamily="18" charset="0"/>
              </a:rPr>
              <a:t>proyectos ejecutivos y en su caso estudios de ingeniería básica </a:t>
            </a:r>
            <a:r>
              <a:rPr lang="es-MX" dirty="0" smtClean="0">
                <a:latin typeface="Times New Roman" panose="02020603050405020304" pitchFamily="18" charset="0"/>
                <a:cs typeface="Times New Roman" panose="02020603050405020304" pitchFamily="18" charset="0"/>
              </a:rPr>
              <a:t>deberán estar validados </a:t>
            </a:r>
            <a:r>
              <a:rPr lang="es-MX" dirty="0">
                <a:latin typeface="Times New Roman" panose="02020603050405020304" pitchFamily="18" charset="0"/>
                <a:cs typeface="Times New Roman" panose="02020603050405020304" pitchFamily="18" charset="0"/>
              </a:rPr>
              <a:t>o al menos en trámite. </a:t>
            </a:r>
            <a:r>
              <a:rPr lang="es-MX" u="sng" dirty="0" smtClean="0">
                <a:solidFill>
                  <a:srgbClr val="FF0000"/>
                </a:solidFill>
                <a:latin typeface="Times New Roman" panose="02020603050405020304" pitchFamily="18" charset="0"/>
                <a:cs typeface="Times New Roman" panose="02020603050405020304" pitchFamily="18" charset="0"/>
              </a:rPr>
              <a:t>Estableciendo </a:t>
            </a:r>
            <a:r>
              <a:rPr lang="es-MX" u="sng" dirty="0">
                <a:solidFill>
                  <a:srgbClr val="FF0000"/>
                </a:solidFill>
                <a:latin typeface="Times New Roman" panose="02020603050405020304" pitchFamily="18" charset="0"/>
                <a:cs typeface="Times New Roman" panose="02020603050405020304" pitchFamily="18" charset="0"/>
              </a:rPr>
              <a:t>claramente sus </a:t>
            </a:r>
            <a:r>
              <a:rPr lang="es-MX" u="sng" dirty="0" smtClean="0">
                <a:solidFill>
                  <a:srgbClr val="FF0000"/>
                </a:solidFill>
                <a:latin typeface="Times New Roman" panose="02020603050405020304" pitchFamily="18" charset="0"/>
                <a:cs typeface="Times New Roman" panose="02020603050405020304" pitchFamily="18" charset="0"/>
              </a:rPr>
              <a:t>costos-beneficios </a:t>
            </a:r>
            <a:r>
              <a:rPr lang="es-MX" u="sng" dirty="0">
                <a:solidFill>
                  <a:srgbClr val="FF0000"/>
                </a:solidFill>
                <a:latin typeface="Times New Roman" panose="02020603050405020304" pitchFamily="18" charset="0"/>
                <a:cs typeface="Times New Roman" panose="02020603050405020304" pitchFamily="18" charset="0"/>
              </a:rPr>
              <a:t>a obtener. </a:t>
            </a: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03" y="17850"/>
            <a:ext cx="1394913" cy="543779"/>
          </a:xfrm>
          <a:prstGeom prst="rect">
            <a:avLst/>
          </a:prstGeom>
          <a:effectLst/>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925" y="15413"/>
            <a:ext cx="1213432" cy="572491"/>
          </a:xfrm>
          <a:prstGeom prst="rect">
            <a:avLst/>
          </a:prstGeom>
          <a:effectLst/>
        </p:spPr>
      </p:pic>
      <p:grpSp>
        <p:nvGrpSpPr>
          <p:cNvPr id="26" name="Grupo 25"/>
          <p:cNvGrpSpPr/>
          <p:nvPr/>
        </p:nvGrpSpPr>
        <p:grpSpPr>
          <a:xfrm>
            <a:off x="285974" y="1313072"/>
            <a:ext cx="11617555" cy="4654597"/>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334009" y="1740374"/>
              <a:ext cx="0" cy="4359728"/>
            </a:xfrm>
            <a:prstGeom prst="line">
              <a:avLst/>
            </a:prstGeom>
            <a:ln w="19050">
              <a:gradFill>
                <a:gsLst>
                  <a:gs pos="0">
                    <a:srgbClr val="00B050"/>
                  </a:gs>
                  <a:gs pos="100000">
                    <a:srgbClr val="0070C0"/>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4" name="Imagen 13"/>
          <p:cNvPicPr/>
          <p:nvPr/>
        </p:nvPicPr>
        <p:blipFill>
          <a:blip r:embed="rId7">
            <a:extLst>
              <a:ext uri="{28A0092B-C50C-407E-A947-70E740481C1C}">
                <a14:useLocalDpi xmlns:a14="http://schemas.microsoft.com/office/drawing/2010/main" val="0"/>
              </a:ext>
            </a:extLst>
          </a:blip>
          <a:srcRect/>
          <a:stretch>
            <a:fillRect/>
          </a:stretch>
        </p:blipFill>
        <p:spPr bwMode="auto">
          <a:xfrm>
            <a:off x="5132109" y="22469"/>
            <a:ext cx="4648610" cy="548640"/>
          </a:xfrm>
          <a:prstGeom prst="rect">
            <a:avLst/>
          </a:prstGeom>
          <a:noFill/>
        </p:spPr>
      </p:pic>
    </p:spTree>
    <p:extLst>
      <p:ext uri="{BB962C8B-B14F-4D97-AF65-F5344CB8AC3E}">
        <p14:creationId xmlns:p14="http://schemas.microsoft.com/office/powerpoint/2010/main" val="1950272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5" name="2 Marcador de contenido"/>
          <p:cNvSpPr txBox="1">
            <a:spLocks/>
          </p:cNvSpPr>
          <p:nvPr/>
        </p:nvSpPr>
        <p:spPr>
          <a:xfrm>
            <a:off x="370538" y="1991922"/>
            <a:ext cx="11450922" cy="3347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gn="just">
              <a:buFont typeface="Wingdings" panose="05000000000000000000" pitchFamily="2" charset="2"/>
              <a:buChar char="ü"/>
            </a:pPr>
            <a:r>
              <a:rPr lang="es-MX" dirty="0">
                <a:latin typeface="Times New Roman" panose="02020603050405020304" pitchFamily="18" charset="0"/>
                <a:cs typeface="Times New Roman" panose="02020603050405020304" pitchFamily="18" charset="0"/>
              </a:rPr>
              <a:t>P</a:t>
            </a:r>
            <a:r>
              <a:rPr lang="es-MX" dirty="0" smtClean="0">
                <a:latin typeface="Times New Roman" panose="02020603050405020304" pitchFamily="18" charset="0"/>
                <a:cs typeface="Times New Roman" panose="02020603050405020304" pitchFamily="18" charset="0"/>
              </a:rPr>
              <a:t>resupuestos </a:t>
            </a:r>
            <a:r>
              <a:rPr lang="es-MX" dirty="0">
                <a:latin typeface="Times New Roman" panose="02020603050405020304" pitchFamily="18" charset="0"/>
                <a:cs typeface="Times New Roman" panose="02020603050405020304" pitchFamily="18" charset="0"/>
              </a:rPr>
              <a:t>base, </a:t>
            </a:r>
            <a:r>
              <a:rPr lang="es-MX" dirty="0" smtClean="0">
                <a:latin typeface="Times New Roman" panose="02020603050405020304" pitchFamily="18" charset="0"/>
                <a:cs typeface="Times New Roman" panose="02020603050405020304" pitchFamily="18" charset="0"/>
              </a:rPr>
              <a:t>acuerdo con el Catálogo </a:t>
            </a:r>
            <a:r>
              <a:rPr lang="es-MX" dirty="0">
                <a:latin typeface="Times New Roman" panose="02020603050405020304" pitchFamily="18" charset="0"/>
                <a:cs typeface="Times New Roman" panose="02020603050405020304" pitchFamily="18" charset="0"/>
              </a:rPr>
              <a:t>General de Precios Unitarios para la Construcción de Sistemas de Agua Potable y </a:t>
            </a:r>
            <a:r>
              <a:rPr lang="es-MX" dirty="0" smtClean="0">
                <a:latin typeface="Times New Roman" panose="02020603050405020304" pitchFamily="18" charset="0"/>
                <a:cs typeface="Times New Roman" panose="02020603050405020304" pitchFamily="18" charset="0"/>
              </a:rPr>
              <a:t>Alcantarillado (Conagua), o los </a:t>
            </a:r>
            <a:r>
              <a:rPr lang="es-MX" dirty="0">
                <a:latin typeface="Times New Roman" panose="02020603050405020304" pitchFamily="18" charset="0"/>
                <a:cs typeface="Times New Roman" panose="02020603050405020304" pitchFamily="18" charset="0"/>
              </a:rPr>
              <a:t>publicados por la delegación estatal de la CMIC, y</a:t>
            </a:r>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los tabuladores oficiales del Órgano Rector del Agua en la entidad </a:t>
            </a:r>
            <a:r>
              <a:rPr lang="es-MX" dirty="0" smtClean="0">
                <a:latin typeface="Times New Roman" panose="02020603050405020304" pitchFamily="18" charset="0"/>
                <a:cs typeface="Times New Roman" panose="02020603050405020304" pitchFamily="18" charset="0"/>
              </a:rPr>
              <a:t>federativa.</a:t>
            </a:r>
            <a:endParaRPr lang="es-MX" dirty="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ü"/>
            </a:pPr>
            <a:endParaRPr lang="es-MX" dirty="0" smtClean="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ü"/>
            </a:pPr>
            <a:r>
              <a:rPr lang="es-MX" dirty="0">
                <a:latin typeface="Times New Roman" panose="02020603050405020304" pitchFamily="18" charset="0"/>
                <a:cs typeface="Times New Roman" panose="02020603050405020304" pitchFamily="18" charset="0"/>
              </a:rPr>
              <a:t>La suscripción de Anexo de Ejecución </a:t>
            </a:r>
            <a:r>
              <a:rPr lang="es-MX" dirty="0" smtClean="0">
                <a:latin typeface="Times New Roman" panose="02020603050405020304" pitchFamily="18" charset="0"/>
                <a:cs typeface="Times New Roman" panose="02020603050405020304" pitchFamily="18" charset="0"/>
              </a:rPr>
              <a:t>y Técnico deberán </a:t>
            </a:r>
            <a:r>
              <a:rPr lang="es-MX" dirty="0">
                <a:latin typeface="Times New Roman" panose="02020603050405020304" pitchFamily="18" charset="0"/>
                <a:cs typeface="Times New Roman" panose="02020603050405020304" pitchFamily="18" charset="0"/>
              </a:rPr>
              <a:t>formalizarse de preferencia por entidad </a:t>
            </a:r>
            <a:r>
              <a:rPr lang="es-MX" dirty="0" smtClean="0">
                <a:latin typeface="Times New Roman" panose="02020603050405020304" pitchFamily="18" charset="0"/>
                <a:cs typeface="Times New Roman" panose="02020603050405020304" pitchFamily="18" charset="0"/>
              </a:rPr>
              <a:t>federativa.</a:t>
            </a:r>
            <a:endParaRPr lang="es-MX" dirty="0">
              <a:latin typeface="Times New Roman" panose="02020603050405020304" pitchFamily="18" charset="0"/>
              <a:cs typeface="Times New Roman" panose="02020603050405020304" pitchFamily="18" charset="0"/>
            </a:endParaRPr>
          </a:p>
        </p:txBody>
      </p:sp>
      <p:sp>
        <p:nvSpPr>
          <p:cNvPr id="14" name="Rectángulo 13"/>
          <p:cNvSpPr/>
          <p:nvPr/>
        </p:nvSpPr>
        <p:spPr>
          <a:xfrm>
            <a:off x="243672" y="444840"/>
            <a:ext cx="11678697"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Requisitos Generales</a:t>
            </a:r>
            <a:endParaRPr lang="es-MX" sz="3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03" y="17850"/>
            <a:ext cx="1394913" cy="543779"/>
          </a:xfrm>
          <a:prstGeom prst="rect">
            <a:avLst/>
          </a:prstGeom>
          <a:effectLst/>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925" y="15413"/>
            <a:ext cx="1213432" cy="572491"/>
          </a:xfrm>
          <a:prstGeom prst="rect">
            <a:avLst/>
          </a:prstGeom>
          <a:effectLst/>
        </p:spPr>
      </p:pic>
      <p:grpSp>
        <p:nvGrpSpPr>
          <p:cNvPr id="26" name="Grupo 25"/>
          <p:cNvGrpSpPr/>
          <p:nvPr/>
        </p:nvGrpSpPr>
        <p:grpSpPr>
          <a:xfrm>
            <a:off x="285974" y="1762225"/>
            <a:ext cx="11617555" cy="3577228"/>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gradFill>
                <a:gsLst>
                  <a:gs pos="0">
                    <a:srgbClr val="00B050"/>
                  </a:gs>
                  <a:gs pos="100000">
                    <a:srgbClr val="0070C0"/>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2" name="Imagen 11"/>
          <p:cNvPicPr/>
          <p:nvPr/>
        </p:nvPicPr>
        <p:blipFill>
          <a:blip r:embed="rId7">
            <a:extLst>
              <a:ext uri="{28A0092B-C50C-407E-A947-70E740481C1C}">
                <a14:useLocalDpi xmlns:a14="http://schemas.microsoft.com/office/drawing/2010/main" val="0"/>
              </a:ext>
            </a:extLst>
          </a:blip>
          <a:srcRect/>
          <a:stretch>
            <a:fillRect/>
          </a:stretch>
        </p:blipFill>
        <p:spPr bwMode="auto">
          <a:xfrm>
            <a:off x="5166585" y="27338"/>
            <a:ext cx="4648610" cy="548640"/>
          </a:xfrm>
          <a:prstGeom prst="rect">
            <a:avLst/>
          </a:prstGeom>
          <a:noFill/>
        </p:spPr>
      </p:pic>
    </p:spTree>
    <p:extLst>
      <p:ext uri="{BB962C8B-B14F-4D97-AF65-F5344CB8AC3E}">
        <p14:creationId xmlns:p14="http://schemas.microsoft.com/office/powerpoint/2010/main" val="1102142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5" name="2 Marcador de contenido"/>
          <p:cNvSpPr txBox="1">
            <a:spLocks/>
          </p:cNvSpPr>
          <p:nvPr/>
        </p:nvSpPr>
        <p:spPr>
          <a:xfrm>
            <a:off x="548095" y="1832463"/>
            <a:ext cx="11095807" cy="4147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gn="just">
              <a:buFont typeface="Wingdings" panose="05000000000000000000" pitchFamily="2" charset="2"/>
              <a:buChar char="ü"/>
            </a:pPr>
            <a:r>
              <a:rPr lang="es-MX" sz="3400" dirty="0">
                <a:latin typeface="Times New Roman" panose="02020603050405020304" pitchFamily="18" charset="0"/>
                <a:cs typeface="Times New Roman" panose="02020603050405020304" pitchFamily="18" charset="0"/>
              </a:rPr>
              <a:t>El beneficiario que pretenda construir, ampliar o rehabilitar plantas de tratamiento de aguas residuales, </a:t>
            </a:r>
            <a:r>
              <a:rPr lang="es-MX" sz="3400" dirty="0" smtClean="0">
                <a:latin typeface="Times New Roman" panose="02020603050405020304" pitchFamily="18" charset="0"/>
                <a:cs typeface="Times New Roman" panose="02020603050405020304" pitchFamily="18" charset="0"/>
              </a:rPr>
              <a:t>deberá:</a:t>
            </a:r>
          </a:p>
          <a:p>
            <a:pPr marL="447675" indent="-447675" algn="just">
              <a:buFont typeface="Wingdings" panose="05000000000000000000" pitchFamily="2" charset="2"/>
              <a:buChar char="ü"/>
            </a:pPr>
            <a:endParaRPr lang="es-MX" sz="3400" dirty="0" smtClean="0">
              <a:latin typeface="Times New Roman" panose="02020603050405020304" pitchFamily="18" charset="0"/>
              <a:cs typeface="Times New Roman" panose="02020603050405020304" pitchFamily="18" charset="0"/>
            </a:endParaRPr>
          </a:p>
          <a:p>
            <a:pPr marL="1266825" indent="-457200" algn="just">
              <a:tabLst>
                <a:tab pos="720725" algn="l"/>
              </a:tabLst>
            </a:pPr>
            <a:r>
              <a:rPr lang="es-MX" dirty="0" smtClean="0">
                <a:latin typeface="Times New Roman" panose="02020603050405020304" pitchFamily="18" charset="0"/>
                <a:cs typeface="Times New Roman" panose="02020603050405020304" pitchFamily="18" charset="0"/>
              </a:rPr>
              <a:t>Demostrar </a:t>
            </a:r>
            <a:r>
              <a:rPr lang="es-MX" dirty="0">
                <a:latin typeface="Times New Roman" panose="02020603050405020304" pitchFamily="18" charset="0"/>
                <a:cs typeface="Times New Roman" panose="02020603050405020304" pitchFamily="18" charset="0"/>
              </a:rPr>
              <a:t>que cuenta con infraestructura instalada de colectores y emisores para la conducción de las aguas residuales crudas, </a:t>
            </a:r>
            <a:r>
              <a:rPr lang="es-MX" dirty="0" smtClean="0">
                <a:latin typeface="Times New Roman" panose="02020603050405020304" pitchFamily="18" charset="0"/>
                <a:cs typeface="Times New Roman" panose="02020603050405020304" pitchFamily="18" charset="0"/>
              </a:rPr>
              <a:t>y</a:t>
            </a:r>
          </a:p>
          <a:p>
            <a:pPr marL="1266825" indent="-457200" algn="just">
              <a:tabLst>
                <a:tab pos="720725" algn="l"/>
              </a:tabLst>
            </a:pPr>
            <a:endParaRPr lang="es-MX" dirty="0" smtClean="0">
              <a:latin typeface="Times New Roman" panose="02020603050405020304" pitchFamily="18" charset="0"/>
              <a:cs typeface="Times New Roman" panose="02020603050405020304" pitchFamily="18" charset="0"/>
            </a:endParaRPr>
          </a:p>
          <a:p>
            <a:pPr marL="1266825" indent="-457200" algn="just">
              <a:tabLst>
                <a:tab pos="720725" algn="l"/>
              </a:tabLst>
            </a:pPr>
            <a:r>
              <a:rPr lang="es-MX" dirty="0" smtClean="0">
                <a:latin typeface="Times New Roman" panose="02020603050405020304" pitchFamily="18" charset="0"/>
                <a:cs typeface="Times New Roman" panose="02020603050405020304" pitchFamily="18" charset="0"/>
              </a:rPr>
              <a:t>Garantizar </a:t>
            </a:r>
            <a:r>
              <a:rPr lang="es-MX" dirty="0">
                <a:latin typeface="Times New Roman" panose="02020603050405020304" pitchFamily="18" charset="0"/>
                <a:cs typeface="Times New Roman" panose="02020603050405020304" pitchFamily="18" charset="0"/>
              </a:rPr>
              <a:t>la puesta en marcha de la planta inmediatamente al término de su construcción.</a:t>
            </a:r>
          </a:p>
          <a:p>
            <a:pPr marL="0" indent="0" algn="just">
              <a:buNone/>
            </a:pPr>
            <a:endParaRPr lang="es-MX" dirty="0">
              <a:latin typeface="Times New Roman" panose="02020603050405020304" pitchFamily="18" charset="0"/>
              <a:cs typeface="Times New Roman" panose="02020603050405020304" pitchFamily="18" charset="0"/>
            </a:endParaRPr>
          </a:p>
        </p:txBody>
      </p:sp>
      <p:sp>
        <p:nvSpPr>
          <p:cNvPr id="15" name="Rectángulo 14"/>
          <p:cNvSpPr/>
          <p:nvPr/>
        </p:nvSpPr>
        <p:spPr>
          <a:xfrm>
            <a:off x="243672" y="444840"/>
            <a:ext cx="11678697"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Requisitos Generales</a:t>
            </a:r>
            <a:endParaRPr lang="es-MX" sz="3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03" y="17850"/>
            <a:ext cx="1394913" cy="543779"/>
          </a:xfrm>
          <a:prstGeom prst="rect">
            <a:avLst/>
          </a:prstGeom>
          <a:effectLst/>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925" y="15413"/>
            <a:ext cx="1213432" cy="572491"/>
          </a:xfrm>
          <a:prstGeom prst="rect">
            <a:avLst/>
          </a:prstGeom>
          <a:effectLst/>
        </p:spPr>
      </p:pic>
      <p:grpSp>
        <p:nvGrpSpPr>
          <p:cNvPr id="27" name="Grupo 26"/>
          <p:cNvGrpSpPr/>
          <p:nvPr/>
        </p:nvGrpSpPr>
        <p:grpSpPr>
          <a:xfrm>
            <a:off x="285974" y="1690258"/>
            <a:ext cx="11617555" cy="4097792"/>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a:gradFill>
                <a:gsLst>
                  <a:gs pos="0">
                    <a:srgbClr val="00B050"/>
                  </a:gs>
                  <a:gs pos="100000">
                    <a:srgbClr val="0070C0"/>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4" name="Imagen 13"/>
          <p:cNvPicPr/>
          <p:nvPr/>
        </p:nvPicPr>
        <p:blipFill>
          <a:blip r:embed="rId7">
            <a:extLst>
              <a:ext uri="{28A0092B-C50C-407E-A947-70E740481C1C}">
                <a14:useLocalDpi xmlns:a14="http://schemas.microsoft.com/office/drawing/2010/main" val="0"/>
              </a:ext>
            </a:extLst>
          </a:blip>
          <a:srcRect/>
          <a:stretch>
            <a:fillRect/>
          </a:stretch>
        </p:blipFill>
        <p:spPr bwMode="auto">
          <a:xfrm>
            <a:off x="5237610" y="-21452"/>
            <a:ext cx="4648610" cy="548640"/>
          </a:xfrm>
          <a:prstGeom prst="rect">
            <a:avLst/>
          </a:prstGeom>
          <a:noFill/>
        </p:spPr>
      </p:pic>
    </p:spTree>
    <p:extLst>
      <p:ext uri="{BB962C8B-B14F-4D97-AF65-F5344CB8AC3E}">
        <p14:creationId xmlns:p14="http://schemas.microsoft.com/office/powerpoint/2010/main" val="442551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5" name="2 Marcador de contenido"/>
          <p:cNvSpPr txBox="1">
            <a:spLocks/>
          </p:cNvSpPr>
          <p:nvPr/>
        </p:nvSpPr>
        <p:spPr>
          <a:xfrm>
            <a:off x="548096" y="1785033"/>
            <a:ext cx="11095807" cy="3660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gn="just">
              <a:buFont typeface="Wingdings" panose="05000000000000000000" pitchFamily="2" charset="2"/>
              <a:buChar char="ü"/>
            </a:pPr>
            <a:r>
              <a:rPr lang="es-MX" dirty="0">
                <a:latin typeface="Times New Roman" panose="02020603050405020304" pitchFamily="18" charset="0"/>
                <a:cs typeface="Times New Roman" panose="02020603050405020304" pitchFamily="18" charset="0"/>
              </a:rPr>
              <a:t>E</a:t>
            </a:r>
            <a:r>
              <a:rPr lang="es-MX" dirty="0" smtClean="0">
                <a:latin typeface="Times New Roman" panose="02020603050405020304" pitchFamily="18" charset="0"/>
                <a:cs typeface="Times New Roman" panose="02020603050405020304" pitchFamily="18" charset="0"/>
              </a:rPr>
              <a:t>star </a:t>
            </a:r>
            <a:r>
              <a:rPr lang="es-MX" dirty="0">
                <a:latin typeface="Times New Roman" panose="02020603050405020304" pitchFamily="18" charset="0"/>
                <a:cs typeface="Times New Roman" panose="02020603050405020304" pitchFamily="18" charset="0"/>
              </a:rPr>
              <a:t>al corriente en el pago de derechos de aguas nacionales y de descargas de aguas residuales, de aquellas localidades iguales o mayores a 2,500 </a:t>
            </a:r>
            <a:r>
              <a:rPr lang="es-MX" dirty="0" smtClean="0">
                <a:latin typeface="Times New Roman" panose="02020603050405020304" pitchFamily="18" charset="0"/>
                <a:cs typeface="Times New Roman" panose="02020603050405020304" pitchFamily="18" charset="0"/>
              </a:rPr>
              <a:t>habitantes.</a:t>
            </a:r>
          </a:p>
          <a:p>
            <a:pPr marL="0" indent="0" algn="just">
              <a:buNone/>
            </a:pPr>
            <a:endParaRPr lang="es-MX" dirty="0" smtClean="0">
              <a:latin typeface="Times New Roman" panose="02020603050405020304" pitchFamily="18" charset="0"/>
              <a:cs typeface="Times New Roman" panose="02020603050405020304" pitchFamily="18" charset="0"/>
            </a:endParaRPr>
          </a:p>
          <a:p>
            <a:pPr marL="447675" indent="-447675" algn="just">
              <a:buFont typeface="Wingdings" panose="05000000000000000000" pitchFamily="2" charset="2"/>
              <a:buChar char="ü"/>
            </a:pPr>
            <a:r>
              <a:rPr lang="es-MX" dirty="0" smtClean="0">
                <a:latin typeface="Times New Roman" panose="02020603050405020304" pitchFamily="18" charset="0"/>
                <a:cs typeface="Times New Roman" panose="02020603050405020304" pitchFamily="18" charset="0"/>
              </a:rPr>
              <a:t>El </a:t>
            </a:r>
            <a:r>
              <a:rPr lang="es-MX" dirty="0">
                <a:latin typeface="Times New Roman" panose="02020603050405020304" pitchFamily="18" charset="0"/>
                <a:cs typeface="Times New Roman" panose="02020603050405020304" pitchFamily="18" charset="0"/>
              </a:rPr>
              <a:t>organismo operador que haya recibido subsidio para construir, ampliar, rehabilitar u operar plantas de tratamiento de aguas residuales deberá operar dicha infraestructura o cubrir en primer término su rehabilitación. </a:t>
            </a:r>
          </a:p>
          <a:p>
            <a:pPr marL="0" indent="0" algn="just">
              <a:buNone/>
            </a:pPr>
            <a:endParaRPr lang="es-MX" dirty="0">
              <a:latin typeface="Times New Roman" panose="02020603050405020304" pitchFamily="18" charset="0"/>
              <a:cs typeface="Times New Roman" panose="02020603050405020304" pitchFamily="18" charset="0"/>
            </a:endParaRPr>
          </a:p>
        </p:txBody>
      </p:sp>
      <p:sp>
        <p:nvSpPr>
          <p:cNvPr id="14" name="Rectángulo 13"/>
          <p:cNvSpPr/>
          <p:nvPr/>
        </p:nvSpPr>
        <p:spPr>
          <a:xfrm>
            <a:off x="243672" y="444840"/>
            <a:ext cx="11678697"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Requisitos Generales</a:t>
            </a:r>
            <a:endParaRPr lang="es-MX" sz="3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03" y="17850"/>
            <a:ext cx="1394913" cy="543779"/>
          </a:xfrm>
          <a:prstGeom prst="rect">
            <a:avLst/>
          </a:prstGeom>
          <a:effectLst/>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925" y="15413"/>
            <a:ext cx="1213432" cy="572491"/>
          </a:xfrm>
          <a:prstGeom prst="rect">
            <a:avLst/>
          </a:prstGeom>
          <a:effectLst/>
        </p:spPr>
      </p:pic>
      <p:grpSp>
        <p:nvGrpSpPr>
          <p:cNvPr id="26" name="Grupo 25"/>
          <p:cNvGrpSpPr/>
          <p:nvPr/>
        </p:nvGrpSpPr>
        <p:grpSpPr>
          <a:xfrm>
            <a:off x="285974" y="1641271"/>
            <a:ext cx="11617555" cy="3804564"/>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gradFill>
                <a:gsLst>
                  <a:gs pos="0">
                    <a:srgbClr val="00B050"/>
                  </a:gs>
                  <a:gs pos="100000">
                    <a:srgbClr val="0070C0"/>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2" name="Imagen 11"/>
          <p:cNvPicPr/>
          <p:nvPr/>
        </p:nvPicPr>
        <p:blipFill>
          <a:blip r:embed="rId7">
            <a:extLst>
              <a:ext uri="{28A0092B-C50C-407E-A947-70E740481C1C}">
                <a14:useLocalDpi xmlns:a14="http://schemas.microsoft.com/office/drawing/2010/main" val="0"/>
              </a:ext>
            </a:extLst>
          </a:blip>
          <a:srcRect/>
          <a:stretch>
            <a:fillRect/>
          </a:stretch>
        </p:blipFill>
        <p:spPr bwMode="auto">
          <a:xfrm>
            <a:off x="5166585" y="39264"/>
            <a:ext cx="4648610" cy="548640"/>
          </a:xfrm>
          <a:prstGeom prst="rect">
            <a:avLst/>
          </a:prstGeom>
          <a:noFill/>
        </p:spPr>
      </p:pic>
    </p:spTree>
    <p:extLst>
      <p:ext uri="{BB962C8B-B14F-4D97-AF65-F5344CB8AC3E}">
        <p14:creationId xmlns:p14="http://schemas.microsoft.com/office/powerpoint/2010/main" val="5619654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404258" y="2361034"/>
            <a:ext cx="9241971" cy="3582568"/>
          </a:xfrm>
          <a:prstGeom prst="rect">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p:cNvGrpSpPr/>
          <p:nvPr/>
        </p:nvGrpSpPr>
        <p:grpSpPr>
          <a:xfrm>
            <a:off x="9102047" y="106286"/>
            <a:ext cx="3073578" cy="353943"/>
            <a:chOff x="4576628" y="99195"/>
            <a:chExt cx="3073578" cy="353943"/>
          </a:xfrm>
        </p:grpSpPr>
        <p:sp>
          <p:nvSpPr>
            <p:cNvPr id="15"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6"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8" name="Rectángulo 17"/>
          <p:cNvSpPr/>
          <p:nvPr/>
        </p:nvSpPr>
        <p:spPr>
          <a:xfrm>
            <a:off x="-16373" y="423858"/>
            <a:ext cx="12208374" cy="1415772"/>
          </a:xfrm>
          <a:prstGeom prst="rect">
            <a:avLst/>
          </a:prstGeom>
        </p:spPr>
        <p:txBody>
          <a:bodyPr wrap="square">
            <a:spAutoFit/>
          </a:bodyPr>
          <a:lstStyle/>
          <a:p>
            <a:pPr algn="ctr"/>
            <a:r>
              <a:rPr lang="es-ES" sz="5400" b="1" dirty="0" smtClean="0">
                <a:solidFill>
                  <a:schemeClr val="tx1">
                    <a:lumMod val="75000"/>
                    <a:lumOff val="25000"/>
                  </a:schemeClr>
                </a:solidFill>
                <a:latin typeface="Times New Roman" panose="02020603050405020304" pitchFamily="18" charset="0"/>
                <a:cs typeface="Times New Roman" panose="02020603050405020304" pitchFamily="18" charset="0"/>
              </a:rPr>
              <a:t>P</a:t>
            </a:r>
            <a:r>
              <a:rPr lang="es-MX" sz="3200" b="1" dirty="0" smtClean="0">
                <a:solidFill>
                  <a:schemeClr val="tx1">
                    <a:lumMod val="75000"/>
                    <a:lumOff val="25000"/>
                  </a:schemeClr>
                </a:solidFill>
                <a:latin typeface="Times New Roman" panose="02020603050405020304" pitchFamily="18" charset="0"/>
                <a:cs typeface="Times New Roman" panose="02020603050405020304" pitchFamily="18" charset="0"/>
              </a:rPr>
              <a:t>rograma de Agua Potable y Alcantarillado</a:t>
            </a:r>
          </a:p>
          <a:p>
            <a:pPr algn="ctr"/>
            <a:r>
              <a:rPr lang="es-MX" sz="32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s-MX" sz="3200" b="1" dirty="0" smtClean="0">
                <a:solidFill>
                  <a:srgbClr val="0070C0"/>
                </a:solidFill>
                <a:latin typeface="Times New Roman" panose="02020603050405020304" pitchFamily="18" charset="0"/>
                <a:cs typeface="Times New Roman" panose="02020603050405020304" pitchFamily="18" charset="0"/>
              </a:rPr>
              <a:t>PROAGUA</a:t>
            </a:r>
            <a:r>
              <a:rPr lang="es-MX" sz="32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es-MX" sz="40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404258" y="2507954"/>
            <a:ext cx="9241971" cy="1938992"/>
          </a:xfrm>
          <a:prstGeom prst="rect">
            <a:avLst/>
          </a:prstGeom>
        </p:spPr>
        <p:txBody>
          <a:bodyPr wrap="square">
            <a:spAutoFit/>
          </a:bodyPr>
          <a:lstStyle/>
          <a:p>
            <a:pPr algn="just"/>
            <a:r>
              <a:rPr lang="es-MX" sz="2400" dirty="0"/>
              <a:t>Apoyar a los organismos operadores de los municipios y las entidades federativas para que fortalezcan e </a:t>
            </a:r>
            <a:r>
              <a:rPr lang="es-MX" sz="2400" dirty="0" smtClean="0"/>
              <a:t>incrementen </a:t>
            </a:r>
            <a:r>
              <a:rPr lang="es-MX" sz="2400" dirty="0"/>
              <a:t>la cobertura de los servicios de </a:t>
            </a:r>
            <a:r>
              <a:rPr lang="es-MX" sz="2400" b="1" i="1" u="sng" dirty="0"/>
              <a:t>agua potable y </a:t>
            </a:r>
            <a:r>
              <a:rPr lang="es-MX" sz="2400" b="1" i="1" u="sng" dirty="0" smtClean="0"/>
              <a:t>alcantarillado</a:t>
            </a:r>
            <a:r>
              <a:rPr lang="es-MX" sz="2400" dirty="0" smtClean="0"/>
              <a:t>, </a:t>
            </a:r>
            <a:r>
              <a:rPr lang="es-MX" sz="2400" dirty="0"/>
              <a:t>a través del apoyo financiero y técnico a las entidades federativas, municipios y sus organismos operadores.</a:t>
            </a:r>
            <a:endParaRPr lang="es-ES" sz="2400" dirty="0"/>
          </a:p>
        </p:txBody>
      </p:sp>
      <p:sp>
        <p:nvSpPr>
          <p:cNvPr id="19" name="Rectángulo 18"/>
          <p:cNvSpPr/>
          <p:nvPr/>
        </p:nvSpPr>
        <p:spPr>
          <a:xfrm>
            <a:off x="-16374" y="1844743"/>
            <a:ext cx="12192000" cy="584775"/>
          </a:xfrm>
          <a:prstGeom prst="rect">
            <a:avLst/>
          </a:prstGeom>
        </p:spPr>
        <p:txBody>
          <a:bodyPr wrap="square">
            <a:spAutoFit/>
          </a:bodyPr>
          <a:lstStyle/>
          <a:p>
            <a:pPr algn="ctr"/>
            <a:r>
              <a:rPr lang="es-MX" sz="32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a:t>
            </a:r>
            <a:endParaRPr lang="es-MX" sz="40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ángulo 22"/>
          <p:cNvSpPr/>
          <p:nvPr/>
        </p:nvSpPr>
        <p:spPr>
          <a:xfrm>
            <a:off x="1273630" y="5194291"/>
            <a:ext cx="9372600" cy="830997"/>
          </a:xfrm>
          <a:prstGeom prst="rect">
            <a:avLst/>
          </a:prstGeom>
        </p:spPr>
        <p:txBody>
          <a:bodyPr wrap="square">
            <a:spAutoFit/>
          </a:bodyPr>
          <a:lstStyle/>
          <a:p>
            <a:pPr algn="just"/>
            <a:r>
              <a:rPr lang="es-MX" sz="2400" dirty="0"/>
              <a:t>Organismos Operadores de los municipios y de las Entidades </a:t>
            </a:r>
            <a:r>
              <a:rPr lang="es-MX" sz="2400" dirty="0" smtClean="0"/>
              <a:t>federativas, </a:t>
            </a:r>
            <a:r>
              <a:rPr lang="es-MX" sz="2400" dirty="0"/>
              <a:t>que formalicen sus Anexos de Ejecución y Técnicos. </a:t>
            </a:r>
            <a:endParaRPr lang="es-ES" sz="2400" dirty="0"/>
          </a:p>
        </p:txBody>
      </p:sp>
      <p:sp>
        <p:nvSpPr>
          <p:cNvPr id="21" name="Rectángulo 20"/>
          <p:cNvSpPr/>
          <p:nvPr/>
        </p:nvSpPr>
        <p:spPr>
          <a:xfrm>
            <a:off x="0" y="4542739"/>
            <a:ext cx="12175625" cy="584775"/>
          </a:xfrm>
          <a:prstGeom prst="rect">
            <a:avLst/>
          </a:prstGeom>
        </p:spPr>
        <p:txBody>
          <a:bodyPr wrap="square">
            <a:spAutoFit/>
          </a:bodyPr>
          <a:lstStyle/>
          <a:p>
            <a:pPr algn="ct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r>
              <a:rPr lang="es-MX" sz="3200" b="1" cap="small"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Quiénes </a:t>
            </a:r>
            <a:r>
              <a:rPr lang="es-MX" sz="3200" b="1" cap="small"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participan</a:t>
            </a: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endParaRPr lang="es-MX" sz="2800" b="1" cap="small"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35" name="Grupo 34"/>
          <p:cNvGrpSpPr/>
          <p:nvPr/>
        </p:nvGrpSpPr>
        <p:grpSpPr>
          <a:xfrm>
            <a:off x="383948" y="2478504"/>
            <a:ext cx="10833781" cy="3588939"/>
            <a:chOff x="334009" y="1740374"/>
            <a:chExt cx="11618505" cy="4359728"/>
          </a:xfrm>
          <a:effectLst>
            <a:outerShdw blurRad="50800" dist="38100" dir="2700000" algn="tl" rotWithShape="0">
              <a:prstClr val="black">
                <a:alpha val="40000"/>
              </a:prstClr>
            </a:outerShdw>
          </a:effectLst>
        </p:grpSpPr>
        <p:cxnSp>
          <p:nvCxnSpPr>
            <p:cNvPr id="36" name="Conector recto 35"/>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20" name="Imagen 19"/>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1228249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5" name="2 Marcador de contenido"/>
          <p:cNvSpPr txBox="1">
            <a:spLocks/>
          </p:cNvSpPr>
          <p:nvPr/>
        </p:nvSpPr>
        <p:spPr>
          <a:xfrm>
            <a:off x="548096" y="1389185"/>
            <a:ext cx="11095807" cy="44671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smtClean="0">
                <a:latin typeface="Times New Roman" panose="02020603050405020304" pitchFamily="18" charset="0"/>
                <a:cs typeface="Times New Roman" panose="02020603050405020304" pitchFamily="18" charset="0"/>
              </a:rPr>
              <a:t>Cuando </a:t>
            </a:r>
            <a:r>
              <a:rPr lang="es-MX" dirty="0">
                <a:latin typeface="Times New Roman" panose="02020603050405020304" pitchFamily="18" charset="0"/>
                <a:cs typeface="Times New Roman" panose="02020603050405020304" pitchFamily="18" charset="0"/>
              </a:rPr>
              <a:t>un municipio u organismo operador no pueda acceder </a:t>
            </a:r>
            <a:r>
              <a:rPr lang="es-MX" dirty="0" smtClean="0">
                <a:latin typeface="Times New Roman" panose="02020603050405020304" pitchFamily="18" charset="0"/>
                <a:cs typeface="Times New Roman" panose="02020603050405020304" pitchFamily="18" charset="0"/>
              </a:rPr>
              <a:t>a los </a:t>
            </a:r>
            <a:r>
              <a:rPr lang="es-MX" dirty="0">
                <a:latin typeface="Times New Roman" panose="02020603050405020304" pitchFamily="18" charset="0"/>
                <a:cs typeface="Times New Roman" panose="02020603050405020304" pitchFamily="18" charset="0"/>
              </a:rPr>
              <a:t>programas </a:t>
            </a:r>
            <a:r>
              <a:rPr lang="es-MX" dirty="0" smtClean="0">
                <a:latin typeface="Times New Roman" panose="02020603050405020304" pitchFamily="18" charset="0"/>
                <a:cs typeface="Times New Roman" panose="02020603050405020304" pitchFamily="18" charset="0"/>
              </a:rPr>
              <a:t>por </a:t>
            </a:r>
            <a:r>
              <a:rPr lang="es-MX" dirty="0">
                <a:latin typeface="Times New Roman" panose="02020603050405020304" pitchFamily="18" charset="0"/>
                <a:cs typeface="Times New Roman" panose="02020603050405020304" pitchFamily="18" charset="0"/>
              </a:rPr>
              <a:t>causas generadas en administraciones </a:t>
            </a:r>
            <a:r>
              <a:rPr lang="es-MX" dirty="0" smtClean="0">
                <a:latin typeface="Times New Roman" panose="02020603050405020304" pitchFamily="18" charset="0"/>
                <a:cs typeface="Times New Roman" panose="02020603050405020304" pitchFamily="18" charset="0"/>
              </a:rPr>
              <a:t>pasadas como:</a:t>
            </a:r>
          </a:p>
          <a:p>
            <a:pPr marL="0" indent="0" algn="just">
              <a:buNone/>
            </a:pPr>
            <a:endParaRPr lang="es-MX" sz="1800" dirty="0" smtClean="0">
              <a:latin typeface="Times New Roman" panose="02020603050405020304" pitchFamily="18" charset="0"/>
              <a:cs typeface="Times New Roman" panose="02020603050405020304" pitchFamily="18" charset="0"/>
            </a:endParaRPr>
          </a:p>
          <a:p>
            <a:pPr>
              <a:lnSpc>
                <a:spcPct val="100000"/>
              </a:lnSpc>
            </a:pPr>
            <a:r>
              <a:rPr lang="es-MX" dirty="0" smtClean="0">
                <a:latin typeface="Times New Roman" panose="02020603050405020304" pitchFamily="18" charset="0"/>
                <a:cs typeface="Times New Roman" panose="02020603050405020304" pitchFamily="18" charset="0"/>
              </a:rPr>
              <a:t>Obras inconclusas.</a:t>
            </a:r>
          </a:p>
          <a:p>
            <a:pPr>
              <a:lnSpc>
                <a:spcPct val="100000"/>
              </a:lnSpc>
            </a:pPr>
            <a:r>
              <a:rPr lang="es-MX" dirty="0" smtClean="0">
                <a:latin typeface="Times New Roman" panose="02020603050405020304" pitchFamily="18" charset="0"/>
                <a:cs typeface="Times New Roman" panose="02020603050405020304" pitchFamily="18" charset="0"/>
              </a:rPr>
              <a:t>La falta de pagos por derechos o descargas. </a:t>
            </a:r>
          </a:p>
          <a:p>
            <a:pPr>
              <a:lnSpc>
                <a:spcPct val="100000"/>
              </a:lnSpc>
            </a:pPr>
            <a:r>
              <a:rPr lang="es-MX" dirty="0" smtClean="0">
                <a:latin typeface="Times New Roman" panose="02020603050405020304" pitchFamily="18" charset="0"/>
                <a:cs typeface="Times New Roman" panose="02020603050405020304" pitchFamily="18" charset="0"/>
              </a:rPr>
              <a:t>Observaciones de auditorías.</a:t>
            </a:r>
          </a:p>
          <a:p>
            <a:pPr marL="0" indent="0" algn="just">
              <a:lnSpc>
                <a:spcPct val="100000"/>
              </a:lnSpc>
              <a:buNone/>
            </a:pPr>
            <a:endParaRPr lang="es-MX" sz="1800" dirty="0">
              <a:latin typeface="Times New Roman" panose="02020603050405020304" pitchFamily="18" charset="0"/>
              <a:cs typeface="Times New Roman" panose="02020603050405020304" pitchFamily="18" charset="0"/>
            </a:endParaRPr>
          </a:p>
          <a:p>
            <a:pPr marL="0" indent="0" algn="just">
              <a:buNone/>
            </a:pPr>
            <a:r>
              <a:rPr lang="es-MX" dirty="0" smtClean="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P</a:t>
            </a:r>
            <a:r>
              <a:rPr lang="es-MX" dirty="0" smtClean="0">
                <a:latin typeface="Times New Roman" panose="02020603050405020304" pitchFamily="18" charset="0"/>
                <a:cs typeface="Times New Roman" panose="02020603050405020304" pitchFamily="18" charset="0"/>
              </a:rPr>
              <a:t>odrá </a:t>
            </a:r>
            <a:r>
              <a:rPr lang="es-MX" dirty="0">
                <a:latin typeface="Times New Roman" panose="02020603050405020304" pitchFamily="18" charset="0"/>
                <a:cs typeface="Times New Roman" panose="02020603050405020304" pitchFamily="18" charset="0"/>
              </a:rPr>
              <a:t>incluir nuevas acciones para cada programa, previa solicitud siempre y cuando se cuente con los recursos requeridos, incluyendo las </a:t>
            </a:r>
            <a:r>
              <a:rPr lang="es-MX" dirty="0" smtClean="0">
                <a:latin typeface="Times New Roman" panose="02020603050405020304" pitchFamily="18" charset="0"/>
                <a:cs typeface="Times New Roman" panose="02020603050405020304" pitchFamily="18" charset="0"/>
              </a:rPr>
              <a:t>contrapartes. Sólo el estado o la Conagua podrán ser los ejecutores. </a:t>
            </a:r>
            <a:endParaRPr lang="es-MX" dirty="0">
              <a:latin typeface="Times New Roman" panose="02020603050405020304" pitchFamily="18" charset="0"/>
              <a:cs typeface="Times New Roman" panose="02020603050405020304" pitchFamily="18" charset="0"/>
            </a:endParaRPr>
          </a:p>
        </p:txBody>
      </p:sp>
      <p:sp>
        <p:nvSpPr>
          <p:cNvPr id="15" name="Rectángulo 14"/>
          <p:cNvSpPr/>
          <p:nvPr/>
        </p:nvSpPr>
        <p:spPr>
          <a:xfrm>
            <a:off x="243672" y="444840"/>
            <a:ext cx="11678697" cy="769441"/>
          </a:xfrm>
          <a:prstGeom prst="rect">
            <a:avLst/>
          </a:prstGeom>
        </p:spPr>
        <p:txBody>
          <a:bodyPr wrap="square">
            <a:spAutoFit/>
          </a:bodyPr>
          <a:lstStyle/>
          <a:p>
            <a:pPr algn="ctr"/>
            <a:r>
              <a:rPr lang="es-MX" sz="44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Requisitos Generales</a:t>
            </a:r>
            <a:endParaRPr lang="es-MX" sz="32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03" y="17850"/>
            <a:ext cx="1394913" cy="543779"/>
          </a:xfrm>
          <a:prstGeom prst="rect">
            <a:avLst/>
          </a:prstGeom>
          <a:effectLst/>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925" y="15413"/>
            <a:ext cx="1213432" cy="572491"/>
          </a:xfrm>
          <a:prstGeom prst="rect">
            <a:avLst/>
          </a:prstGeom>
          <a:effectLst/>
        </p:spPr>
      </p:pic>
      <p:grpSp>
        <p:nvGrpSpPr>
          <p:cNvPr id="27" name="Grupo 26"/>
          <p:cNvGrpSpPr/>
          <p:nvPr/>
        </p:nvGrpSpPr>
        <p:grpSpPr>
          <a:xfrm>
            <a:off x="285974" y="1313072"/>
            <a:ext cx="11617555" cy="4654597"/>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a:gradFill>
                <a:gsLst>
                  <a:gs pos="0">
                    <a:srgbClr val="00B050"/>
                  </a:gs>
                  <a:gs pos="100000">
                    <a:srgbClr val="0070C0"/>
                  </a:gs>
                </a:gsLst>
                <a:lin ang="5400000" scaled="1"/>
              </a:gradFill>
            </a:ln>
          </p:spPr>
          <p:style>
            <a:lnRef idx="1">
              <a:schemeClr val="accent1"/>
            </a:lnRef>
            <a:fillRef idx="0">
              <a:schemeClr val="accent1"/>
            </a:fillRef>
            <a:effectRef idx="0">
              <a:schemeClr val="accent1"/>
            </a:effectRef>
            <a:fontRef idx="minor">
              <a:schemeClr val="tx1"/>
            </a:fontRef>
          </p:style>
        </p:cxnSp>
      </p:grpSp>
      <p:pic>
        <p:nvPicPr>
          <p:cNvPr id="14" name="Imagen 13"/>
          <p:cNvPicPr/>
          <p:nvPr/>
        </p:nvPicPr>
        <p:blipFill>
          <a:blip r:embed="rId7">
            <a:extLst>
              <a:ext uri="{28A0092B-C50C-407E-A947-70E740481C1C}">
                <a14:useLocalDpi xmlns:a14="http://schemas.microsoft.com/office/drawing/2010/main" val="0"/>
              </a:ext>
            </a:extLst>
          </a:blip>
          <a:srcRect/>
          <a:stretch>
            <a:fillRect/>
          </a:stretch>
        </p:blipFill>
        <p:spPr bwMode="auto">
          <a:xfrm>
            <a:off x="4336026" y="-23981"/>
            <a:ext cx="4648610" cy="548640"/>
          </a:xfrm>
          <a:prstGeom prst="rect">
            <a:avLst/>
          </a:prstGeom>
          <a:noFill/>
        </p:spPr>
      </p:pic>
    </p:spTree>
    <p:extLst>
      <p:ext uri="{BB962C8B-B14F-4D97-AF65-F5344CB8AC3E}">
        <p14:creationId xmlns:p14="http://schemas.microsoft.com/office/powerpoint/2010/main" val="1612134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68911" y="698728"/>
            <a:ext cx="4832028" cy="646331"/>
          </a:xfrm>
          <a:prstGeom prst="rect">
            <a:avLst/>
          </a:prstGeom>
        </p:spPr>
        <p:txBody>
          <a:bodyPr wrap="none">
            <a:spAutoFit/>
          </a:bodyPr>
          <a:lstStyle/>
          <a:p>
            <a:r>
              <a:rPr lang="es-MX" sz="3600" b="1" u="sng" dirty="0" smtClean="0">
                <a:solidFill>
                  <a:srgbClr val="0070C0"/>
                </a:solidFill>
                <a:latin typeface="Times New Roman" panose="02020603050405020304" pitchFamily="18" charset="0"/>
                <a:cs typeface="Times New Roman" panose="02020603050405020304" pitchFamily="18" charset="0"/>
              </a:rPr>
              <a:t>APARTADO URBANO</a:t>
            </a:r>
            <a:endParaRPr lang="es-ES" sz="3600" u="sng" dirty="0"/>
          </a:p>
        </p:txBody>
      </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463588"/>
            <a:ext cx="10597243" cy="3577983"/>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793" y="579377"/>
            <a:ext cx="934363" cy="916866"/>
          </a:xfrm>
          <a:prstGeom prst="rect">
            <a:avLst/>
          </a:prstGeom>
        </p:spPr>
      </p:pic>
      <p:sp>
        <p:nvSpPr>
          <p:cNvPr id="16" name="Rectángulo 15"/>
          <p:cNvSpPr/>
          <p:nvPr/>
        </p:nvSpPr>
        <p:spPr>
          <a:xfrm>
            <a:off x="1" y="1546613"/>
            <a:ext cx="12175624" cy="769441"/>
          </a:xfrm>
          <a:prstGeom prst="rect">
            <a:avLst/>
          </a:prstGeom>
        </p:spPr>
        <p:txBody>
          <a:bodyPr wrap="square">
            <a:spAutoFit/>
          </a:bodyPr>
          <a:lstStyle/>
          <a:p>
            <a:pPr algn="ctr"/>
            <a:r>
              <a:rPr lang="es-MX" sz="44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Requisitos específicos</a:t>
            </a:r>
          </a:p>
        </p:txBody>
      </p:sp>
      <p:sp>
        <p:nvSpPr>
          <p:cNvPr id="17" name="Rectángulo 16"/>
          <p:cNvSpPr/>
          <p:nvPr/>
        </p:nvSpPr>
        <p:spPr>
          <a:xfrm>
            <a:off x="531813" y="2529555"/>
            <a:ext cx="10734901" cy="3508653"/>
          </a:xfrm>
          <a:prstGeom prst="rect">
            <a:avLst/>
          </a:prstGeom>
        </p:spPr>
        <p:txBody>
          <a:bodyPr wrap="square">
            <a:spAutoFit/>
          </a:bodyPr>
          <a:lstStyle/>
          <a:p>
            <a:pPr marL="285750" indent="-285750" algn="just">
              <a:buFont typeface="Arial" panose="020B0604020202020204" pitchFamily="34" charset="0"/>
              <a:buChar char="•"/>
            </a:pPr>
            <a:r>
              <a:rPr lang="es-MX"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t>
            </a:r>
            <a:r>
              <a:rPr lang="es-MX"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ocalidades con </a:t>
            </a:r>
            <a:r>
              <a:rPr lang="es-MX"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2,500 habitantes o más</a:t>
            </a:r>
            <a:r>
              <a:rPr lang="es-MX"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s-MX" sz="1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200" dirty="0">
                <a:solidFill>
                  <a:prstClr val="black"/>
                </a:solidFill>
                <a:latin typeface="Times New Roman" panose="02020603050405020304" pitchFamily="18" charset="0"/>
                <a:cs typeface="Times New Roman" panose="02020603050405020304" pitchFamily="18" charset="0"/>
              </a:rPr>
              <a:t>E</a:t>
            </a:r>
            <a:r>
              <a:rPr lang="es-MX" sz="2200" dirty="0" smtClean="0">
                <a:solidFill>
                  <a:prstClr val="black"/>
                </a:solidFill>
                <a:latin typeface="Times New Roman" panose="02020603050405020304" pitchFamily="18" charset="0"/>
                <a:cs typeface="Times New Roman" panose="02020603050405020304" pitchFamily="18" charset="0"/>
              </a:rPr>
              <a:t>studios </a:t>
            </a:r>
            <a:r>
              <a:rPr lang="es-MX" sz="2200" dirty="0">
                <a:solidFill>
                  <a:prstClr val="black"/>
                </a:solidFill>
                <a:latin typeface="Times New Roman" panose="02020603050405020304" pitchFamily="18" charset="0"/>
                <a:cs typeface="Times New Roman" panose="02020603050405020304" pitchFamily="18" charset="0"/>
              </a:rPr>
              <a:t>de planeación, evaluación, identificación de los costos y beneficios, ingeniería básica, y tener los proyectos ejecutivos correspondientes que permitan contar con los elementos suficientes para ejecutar oportunamente los recursos fiscales asignados</a:t>
            </a:r>
            <a:r>
              <a:rPr lang="es-MX" sz="2200" dirty="0" smtClean="0">
                <a:solidFill>
                  <a:prstClr val="black"/>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s-MX" sz="12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MX" sz="2200" dirty="0" smtClean="0">
                <a:solidFill>
                  <a:srgbClr val="0070C0"/>
                </a:solidFill>
                <a:latin typeface="Times New Roman" panose="02020603050405020304" pitchFamily="18" charset="0"/>
                <a:cs typeface="Times New Roman" panose="02020603050405020304" pitchFamily="18" charset="0"/>
              </a:rPr>
              <a:t>Formalizar anexos con base </a:t>
            </a:r>
            <a:r>
              <a:rPr lang="es-MX" sz="2200" dirty="0">
                <a:solidFill>
                  <a:srgbClr val="0070C0"/>
                </a:solidFill>
                <a:latin typeface="Times New Roman" panose="02020603050405020304" pitchFamily="18" charset="0"/>
                <a:cs typeface="Times New Roman" panose="02020603050405020304" pitchFamily="18" charset="0"/>
              </a:rPr>
              <a:t>en la relación de acciones de inversión elegibles, </a:t>
            </a:r>
            <a:r>
              <a:rPr lang="es-MX" sz="2200" dirty="0" smtClean="0">
                <a:solidFill>
                  <a:srgbClr val="0070C0"/>
                </a:solidFill>
                <a:latin typeface="Times New Roman" panose="02020603050405020304" pitchFamily="18" charset="0"/>
                <a:cs typeface="Times New Roman" panose="02020603050405020304" pitchFamily="18" charset="0"/>
              </a:rPr>
              <a:t>y conforme </a:t>
            </a:r>
            <a:r>
              <a:rPr lang="es-MX" sz="2200" dirty="0">
                <a:solidFill>
                  <a:srgbClr val="0070C0"/>
                </a:solidFill>
                <a:latin typeface="Times New Roman" panose="02020603050405020304" pitchFamily="18" charset="0"/>
                <a:cs typeface="Times New Roman" panose="02020603050405020304" pitchFamily="18" charset="0"/>
              </a:rPr>
              <a:t>el rezago que presente cada entidad federativa en los </a:t>
            </a:r>
            <a:r>
              <a:rPr lang="es-MX" sz="2200" dirty="0" smtClean="0">
                <a:solidFill>
                  <a:srgbClr val="0070C0"/>
                </a:solidFill>
                <a:latin typeface="Times New Roman" panose="02020603050405020304" pitchFamily="18" charset="0"/>
                <a:cs typeface="Times New Roman" panose="02020603050405020304" pitchFamily="18" charset="0"/>
              </a:rPr>
              <a:t>servicios, se </a:t>
            </a:r>
            <a:r>
              <a:rPr lang="es-MX" sz="2200" dirty="0">
                <a:solidFill>
                  <a:srgbClr val="0070C0"/>
                </a:solidFill>
                <a:latin typeface="Times New Roman" panose="02020603050405020304" pitchFamily="18" charset="0"/>
                <a:cs typeface="Times New Roman" panose="02020603050405020304" pitchFamily="18" charset="0"/>
              </a:rPr>
              <a:t>asignarán recursos buscando además la reducción de la pobreza en el componente que inciden estos servicios, así como en el </a:t>
            </a:r>
            <a:r>
              <a:rPr lang="es-MX" sz="2200" u="sng" dirty="0">
                <a:solidFill>
                  <a:srgbClr val="0070C0"/>
                </a:solidFill>
                <a:latin typeface="Times New Roman" panose="02020603050405020304" pitchFamily="18" charset="0"/>
                <a:cs typeface="Times New Roman" panose="02020603050405020304" pitchFamily="18" charset="0"/>
              </a:rPr>
              <a:t>incremento de coberturas de acuerdo a la meta</a:t>
            </a:r>
            <a:r>
              <a:rPr lang="es-MX" sz="2200" dirty="0">
                <a:solidFill>
                  <a:srgbClr val="0070C0"/>
                </a:solidFill>
                <a:latin typeface="Times New Roman" panose="02020603050405020304" pitchFamily="18" charset="0"/>
                <a:cs typeface="Times New Roman" panose="02020603050405020304" pitchFamily="18" charset="0"/>
              </a:rPr>
              <a:t> que al efecto se establezca para cada uno de ellos. </a:t>
            </a:r>
            <a:endParaRPr lang="es-MX" sz="2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3152329" y="-19665"/>
            <a:ext cx="4648610" cy="548640"/>
          </a:xfrm>
          <a:prstGeom prst="rect">
            <a:avLst/>
          </a:prstGeom>
          <a:noFill/>
        </p:spPr>
      </p:pic>
    </p:spTree>
    <p:extLst>
      <p:ext uri="{BB962C8B-B14F-4D97-AF65-F5344CB8AC3E}">
        <p14:creationId xmlns:p14="http://schemas.microsoft.com/office/powerpoint/2010/main" val="248348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68911" y="698728"/>
            <a:ext cx="4472956" cy="646331"/>
          </a:xfrm>
          <a:prstGeom prst="rect">
            <a:avLst/>
          </a:prstGeom>
        </p:spPr>
        <p:txBody>
          <a:bodyPr wrap="none">
            <a:spAutoFit/>
          </a:bodyPr>
          <a:lstStyle/>
          <a:p>
            <a:r>
              <a:rPr lang="es-MX" sz="3600" b="1" u="sng" dirty="0" smtClean="0">
                <a:solidFill>
                  <a:schemeClr val="accent4">
                    <a:lumMod val="50000"/>
                  </a:schemeClr>
                </a:solidFill>
                <a:latin typeface="Times New Roman" panose="02020603050405020304" pitchFamily="18" charset="0"/>
                <a:cs typeface="Times New Roman" panose="02020603050405020304" pitchFamily="18" charset="0"/>
              </a:rPr>
              <a:t>APARTADO RURAL</a:t>
            </a:r>
            <a:endParaRPr lang="es-ES" sz="3600" u="sng" dirty="0">
              <a:solidFill>
                <a:schemeClr val="accent4">
                  <a:lumMod val="50000"/>
                </a:schemeClr>
              </a:solidFill>
            </a:endParaRPr>
          </a:p>
        </p:txBody>
      </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463588"/>
            <a:ext cx="10597243" cy="3626969"/>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793" y="579377"/>
            <a:ext cx="934363" cy="916865"/>
          </a:xfrm>
          <a:prstGeom prst="rect">
            <a:avLst/>
          </a:prstGeom>
        </p:spPr>
      </p:pic>
      <p:sp>
        <p:nvSpPr>
          <p:cNvPr id="16" name="Rectángulo 15"/>
          <p:cNvSpPr/>
          <p:nvPr/>
        </p:nvSpPr>
        <p:spPr>
          <a:xfrm>
            <a:off x="1" y="1546613"/>
            <a:ext cx="12175624" cy="769441"/>
          </a:xfrm>
          <a:prstGeom prst="rect">
            <a:avLst/>
          </a:prstGeom>
        </p:spPr>
        <p:txBody>
          <a:bodyPr wrap="square">
            <a:spAutoFit/>
          </a:bodyPr>
          <a:lstStyle/>
          <a:p>
            <a:pPr algn="ctr"/>
            <a:r>
              <a:rPr lang="es-MX" sz="44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Requisitos específicos</a:t>
            </a:r>
          </a:p>
        </p:txBody>
      </p:sp>
      <p:graphicFrame>
        <p:nvGraphicFramePr>
          <p:cNvPr id="17" name="3 Marcador de contenido"/>
          <p:cNvGraphicFramePr>
            <a:graphicFrameLocks/>
          </p:cNvGraphicFramePr>
          <p:nvPr>
            <p:extLst>
              <p:ext uri="{D42A27DB-BD31-4B8C-83A1-F6EECF244321}">
                <p14:modId xmlns:p14="http://schemas.microsoft.com/office/powerpoint/2010/main" val="1099613002"/>
              </p:ext>
            </p:extLst>
          </p:nvPr>
        </p:nvGraphicFramePr>
        <p:xfrm>
          <a:off x="682212" y="2537910"/>
          <a:ext cx="10013002" cy="34631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n 11"/>
          <p:cNvPicPr/>
          <p:nvPr/>
        </p:nvPicPr>
        <p:blipFill>
          <a:blip r:embed="rId10">
            <a:extLst>
              <a:ext uri="{28A0092B-C50C-407E-A947-70E740481C1C}">
                <a14:useLocalDpi xmlns:a14="http://schemas.microsoft.com/office/drawing/2010/main" val="0"/>
              </a:ext>
            </a:extLst>
          </a:blip>
          <a:srcRect/>
          <a:stretch>
            <a:fillRect/>
          </a:stretch>
        </p:blipFill>
        <p:spPr bwMode="auto">
          <a:xfrm>
            <a:off x="3763508" y="-70040"/>
            <a:ext cx="4648610" cy="548640"/>
          </a:xfrm>
          <a:prstGeom prst="rect">
            <a:avLst/>
          </a:prstGeom>
          <a:noFill/>
        </p:spPr>
      </p:pic>
    </p:spTree>
    <p:extLst>
      <p:ext uri="{BB962C8B-B14F-4D97-AF65-F5344CB8AC3E}">
        <p14:creationId xmlns:p14="http://schemas.microsoft.com/office/powerpoint/2010/main" val="200035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740308" y="698728"/>
            <a:ext cx="5973751" cy="646331"/>
          </a:xfrm>
          <a:prstGeom prst="rect">
            <a:avLst/>
          </a:prstGeom>
        </p:spPr>
        <p:txBody>
          <a:bodyPr wrap="none">
            <a:spAutoFit/>
          </a:bodyPr>
          <a:lstStyle/>
          <a:p>
            <a:r>
              <a:rPr lang="es-MX" sz="3600" b="1" u="sng" dirty="0">
                <a:solidFill>
                  <a:srgbClr val="5B9BD5"/>
                </a:solidFill>
                <a:latin typeface="Times New Roman" panose="02020603050405020304" pitchFamily="18" charset="0"/>
                <a:cs typeface="Times New Roman" panose="02020603050405020304" pitchFamily="18" charset="0"/>
              </a:rPr>
              <a:t>APARTADO AGUA LIMPIA</a:t>
            </a:r>
          </a:p>
        </p:txBody>
      </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579914"/>
            <a:ext cx="10597243" cy="3053443"/>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654" y="579377"/>
            <a:ext cx="934362" cy="916865"/>
          </a:xfrm>
          <a:prstGeom prst="rect">
            <a:avLst/>
          </a:prstGeom>
        </p:spPr>
      </p:pic>
      <p:sp>
        <p:nvSpPr>
          <p:cNvPr id="15" name="Rectángulo 14"/>
          <p:cNvSpPr/>
          <p:nvPr/>
        </p:nvSpPr>
        <p:spPr>
          <a:xfrm>
            <a:off x="1" y="1546613"/>
            <a:ext cx="12175624" cy="769441"/>
          </a:xfrm>
          <a:prstGeom prst="rect">
            <a:avLst/>
          </a:prstGeom>
        </p:spPr>
        <p:txBody>
          <a:bodyPr wrap="square">
            <a:spAutoFit/>
          </a:bodyPr>
          <a:lstStyle/>
          <a:p>
            <a:pPr algn="ctr"/>
            <a:r>
              <a:rPr lang="es-MX" sz="44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Requisitos específicos</a:t>
            </a:r>
          </a:p>
        </p:txBody>
      </p:sp>
      <p:sp>
        <p:nvSpPr>
          <p:cNvPr id="16" name="Rectángulo 15"/>
          <p:cNvSpPr/>
          <p:nvPr/>
        </p:nvSpPr>
        <p:spPr>
          <a:xfrm>
            <a:off x="600075" y="2897511"/>
            <a:ext cx="10715625" cy="2392578"/>
          </a:xfrm>
          <a:prstGeom prst="rect">
            <a:avLst/>
          </a:prstGeom>
        </p:spPr>
        <p:txBody>
          <a:bodyPr wrap="square">
            <a:spAutoFit/>
          </a:bodyPr>
          <a:lstStyle/>
          <a:p>
            <a:pPr marL="457200" indent="-457200" algn="just">
              <a:lnSpc>
                <a:spcPct val="115000"/>
              </a:lnSpc>
              <a:spcAft>
                <a:spcPts val="1000"/>
              </a:spcAft>
              <a:buSzPct val="100000"/>
              <a:buFont typeface="Wingdings" panose="05000000000000000000" pitchFamily="2" charset="2"/>
              <a:buChar char="ü"/>
              <a:tabLst>
                <a:tab pos="457200" algn="l"/>
              </a:tabLst>
            </a:pPr>
            <a:r>
              <a:rPr lang="es-MX" sz="2200" dirty="0">
                <a:solidFill>
                  <a:prstClr val="black"/>
                </a:solidFill>
                <a:latin typeface="Times New Roman" panose="02020603050405020304" pitchFamily="18" charset="0"/>
                <a:cs typeface="Times New Roman" panose="02020603050405020304" pitchFamily="18" charset="0"/>
              </a:rPr>
              <a:t>Justificar </a:t>
            </a:r>
            <a:r>
              <a:rPr lang="es-MX" sz="2200" dirty="0" smtClean="0">
                <a:solidFill>
                  <a:prstClr val="black"/>
                </a:solidFill>
                <a:latin typeface="Times New Roman" panose="02020603050405020304" pitchFamily="18" charset="0"/>
                <a:cs typeface="Times New Roman" panose="02020603050405020304" pitchFamily="18" charset="0"/>
              </a:rPr>
              <a:t>participar en el programa.</a:t>
            </a:r>
            <a:endParaRPr lang="es-MX" sz="2200" dirty="0">
              <a:solidFill>
                <a:prstClr val="black"/>
              </a:solidFill>
              <a:latin typeface="Times New Roman" panose="02020603050405020304" pitchFamily="18" charset="0"/>
              <a:cs typeface="Times New Roman" panose="02020603050405020304" pitchFamily="18" charset="0"/>
            </a:endParaRPr>
          </a:p>
          <a:p>
            <a:pPr marL="457200" indent="-457200" algn="just">
              <a:lnSpc>
                <a:spcPct val="115000"/>
              </a:lnSpc>
              <a:spcAft>
                <a:spcPts val="1000"/>
              </a:spcAft>
              <a:buSzPct val="100000"/>
              <a:buFont typeface="Wingdings" panose="05000000000000000000" pitchFamily="2" charset="2"/>
              <a:buChar char="ü"/>
              <a:tabLst>
                <a:tab pos="457200" algn="l"/>
              </a:tabLst>
            </a:pPr>
            <a:r>
              <a:rPr lang="es-MX" sz="2200" dirty="0">
                <a:solidFill>
                  <a:prstClr val="black"/>
                </a:solidFill>
                <a:latin typeface="Times New Roman" panose="02020603050405020304" pitchFamily="18" charset="0"/>
                <a:cs typeface="Times New Roman" panose="02020603050405020304" pitchFamily="18" charset="0"/>
              </a:rPr>
              <a:t>Definir la cantidad de habitantes por </a:t>
            </a:r>
            <a:r>
              <a:rPr lang="es-MX" sz="2200" dirty="0" smtClean="0">
                <a:solidFill>
                  <a:prstClr val="black"/>
                </a:solidFill>
                <a:latin typeface="Times New Roman" panose="02020603050405020304" pitchFamily="18" charset="0"/>
                <a:cs typeface="Times New Roman" panose="02020603050405020304" pitchFamily="18" charset="0"/>
              </a:rPr>
              <a:t>beneficiar.</a:t>
            </a:r>
            <a:endParaRPr lang="es-MX" sz="2200" dirty="0">
              <a:solidFill>
                <a:prstClr val="black"/>
              </a:solidFill>
              <a:latin typeface="Times New Roman" panose="02020603050405020304" pitchFamily="18" charset="0"/>
              <a:cs typeface="Times New Roman" panose="02020603050405020304" pitchFamily="18" charset="0"/>
            </a:endParaRPr>
          </a:p>
          <a:p>
            <a:pPr marL="457200" indent="-457200" algn="just">
              <a:lnSpc>
                <a:spcPct val="115000"/>
              </a:lnSpc>
              <a:spcAft>
                <a:spcPts val="1000"/>
              </a:spcAft>
              <a:buSzPct val="100000"/>
              <a:buFont typeface="Wingdings" panose="05000000000000000000" pitchFamily="2" charset="2"/>
              <a:buChar char="ü"/>
              <a:tabLst>
                <a:tab pos="457200" algn="l"/>
              </a:tabLst>
            </a:pPr>
            <a:r>
              <a:rPr lang="es-MX" sz="2200" dirty="0">
                <a:solidFill>
                  <a:prstClr val="black"/>
                </a:solidFill>
                <a:latin typeface="Times New Roman" panose="02020603050405020304" pitchFamily="18" charset="0"/>
                <a:cs typeface="Times New Roman" panose="02020603050405020304" pitchFamily="18" charset="0"/>
              </a:rPr>
              <a:t>Programa de acciones por </a:t>
            </a:r>
            <a:r>
              <a:rPr lang="es-MX" sz="2200" dirty="0" smtClean="0">
                <a:solidFill>
                  <a:prstClr val="black"/>
                </a:solidFill>
                <a:latin typeface="Times New Roman" panose="02020603050405020304" pitchFamily="18" charset="0"/>
                <a:cs typeface="Times New Roman" panose="02020603050405020304" pitchFamily="18" charset="0"/>
              </a:rPr>
              <a:t>realizar.</a:t>
            </a:r>
            <a:endParaRPr lang="es-MX" sz="2200" dirty="0">
              <a:solidFill>
                <a:prstClr val="black"/>
              </a:solidFill>
              <a:latin typeface="Times New Roman" panose="02020603050405020304" pitchFamily="18" charset="0"/>
              <a:cs typeface="Times New Roman" panose="02020603050405020304" pitchFamily="18" charset="0"/>
            </a:endParaRPr>
          </a:p>
          <a:p>
            <a:pPr marL="457200" indent="-457200" algn="just">
              <a:lnSpc>
                <a:spcPct val="115000"/>
              </a:lnSpc>
              <a:spcAft>
                <a:spcPts val="1000"/>
              </a:spcAft>
              <a:buSzPct val="100000"/>
              <a:buFont typeface="Wingdings" panose="05000000000000000000" pitchFamily="2" charset="2"/>
              <a:buChar char="ü"/>
              <a:tabLst>
                <a:tab pos="457200" algn="l"/>
              </a:tabLst>
            </a:pPr>
            <a:r>
              <a:rPr lang="es-MX" sz="2200" dirty="0">
                <a:solidFill>
                  <a:prstClr val="black"/>
                </a:solidFill>
                <a:latin typeface="Times New Roman" panose="02020603050405020304" pitchFamily="18" charset="0"/>
                <a:cs typeface="Times New Roman" panose="02020603050405020304" pitchFamily="18" charset="0"/>
              </a:rPr>
              <a:t>Compromiso de incrementar los niveles de cobertura y eficiencia de desinfección del agua para consumo humano, acordes con la normatividad vigente</a:t>
            </a:r>
            <a:r>
              <a:rPr lang="es-MX"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MX"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4040304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404258" y="2361034"/>
            <a:ext cx="9241971" cy="3582568"/>
          </a:xfrm>
          <a:prstGeom prst="rect">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21" y="863175"/>
            <a:ext cx="1238988" cy="1448872"/>
          </a:xfrm>
          <a:prstGeom prst="rect">
            <a:avLst/>
          </a:prstGeom>
        </p:spPr>
      </p:pic>
      <p:sp>
        <p:nvSpPr>
          <p:cNvPr id="18" name="Rectángulo 17"/>
          <p:cNvSpPr/>
          <p:nvPr/>
        </p:nvSpPr>
        <p:spPr>
          <a:xfrm>
            <a:off x="1" y="1546613"/>
            <a:ext cx="12175624" cy="769441"/>
          </a:xfrm>
          <a:prstGeom prst="rect">
            <a:avLst/>
          </a:prstGeom>
        </p:spPr>
        <p:txBody>
          <a:bodyPr wrap="square">
            <a:spAutoFit/>
          </a:bodyPr>
          <a:lstStyle/>
          <a:p>
            <a:pPr algn="ctr"/>
            <a:r>
              <a:rPr lang="es-MX" sz="44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Requisitos específicos</a:t>
            </a:r>
          </a:p>
        </p:txBody>
      </p:sp>
      <p:graphicFrame>
        <p:nvGraphicFramePr>
          <p:cNvPr id="22" name="4 Marcador de contenido"/>
          <p:cNvGraphicFramePr>
            <a:graphicFrameLocks/>
          </p:cNvGraphicFramePr>
          <p:nvPr>
            <p:extLst>
              <p:ext uri="{D42A27DB-BD31-4B8C-83A1-F6EECF244321}">
                <p14:modId xmlns:p14="http://schemas.microsoft.com/office/powerpoint/2010/main" val="3965431990"/>
              </p:ext>
            </p:extLst>
          </p:nvPr>
        </p:nvGraphicFramePr>
        <p:xfrm>
          <a:off x="571500" y="2553768"/>
          <a:ext cx="9029700" cy="32970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Redondear rectángulo de esquina diagonal 25"/>
          <p:cNvSpPr/>
          <p:nvPr/>
        </p:nvSpPr>
        <p:spPr>
          <a:xfrm>
            <a:off x="4760219" y="933824"/>
            <a:ext cx="2530048" cy="408623"/>
          </a:xfrm>
          <a:prstGeom prst="round2DiagRect">
            <a:avLst/>
          </a:prstGeom>
          <a:solidFill>
            <a:schemeClr val="tx1">
              <a:lumMod val="65000"/>
              <a:lumOff val="35000"/>
            </a:schemeClr>
          </a:solidFill>
        </p:spPr>
        <p:txBody>
          <a:bodyPr wrap="none">
            <a:spAutoFit/>
          </a:bodyPr>
          <a:lstStyle/>
          <a:p>
            <a:r>
              <a:rPr lang="es-MX" b="1" u="sng" dirty="0" smtClean="0">
                <a:solidFill>
                  <a:schemeClr val="bg1"/>
                </a:solidFill>
                <a:latin typeface="Times New Roman" panose="02020603050405020304" pitchFamily="18" charset="0"/>
                <a:cs typeface="Times New Roman" panose="02020603050405020304" pitchFamily="18" charset="0"/>
              </a:rPr>
              <a:t>INFRAESTRUCTURA</a:t>
            </a:r>
            <a:endParaRPr lang="es-ES" u="sng" dirty="0">
              <a:solidFill>
                <a:schemeClr val="bg1"/>
              </a:solidFill>
            </a:endParaRPr>
          </a:p>
        </p:txBody>
      </p:sp>
      <p:grpSp>
        <p:nvGrpSpPr>
          <p:cNvPr id="29" name="Grupo 28"/>
          <p:cNvGrpSpPr/>
          <p:nvPr/>
        </p:nvGrpSpPr>
        <p:grpSpPr>
          <a:xfrm>
            <a:off x="435921" y="2460977"/>
            <a:ext cx="10828979" cy="3527606"/>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2" name="Imagen 11"/>
          <p:cNvPicPr/>
          <p:nvPr/>
        </p:nvPicPr>
        <p:blipFill>
          <a:blip r:embed="rId10">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1826232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404258" y="2361034"/>
            <a:ext cx="9241971" cy="3582568"/>
          </a:xfrm>
          <a:prstGeom prst="rect">
            <a:avLst/>
          </a:prstGeom>
          <a:solidFill>
            <a:schemeClr val="bg1">
              <a:alpha val="4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21" y="863175"/>
            <a:ext cx="1238988" cy="1448872"/>
          </a:xfrm>
          <a:prstGeom prst="rect">
            <a:avLst/>
          </a:prstGeom>
        </p:spPr>
      </p:pic>
      <p:sp>
        <p:nvSpPr>
          <p:cNvPr id="12" name="Rectángulo 11"/>
          <p:cNvSpPr/>
          <p:nvPr/>
        </p:nvSpPr>
        <p:spPr>
          <a:xfrm>
            <a:off x="1" y="1546613"/>
            <a:ext cx="12175624" cy="769441"/>
          </a:xfrm>
          <a:prstGeom prst="rect">
            <a:avLst/>
          </a:prstGeom>
        </p:spPr>
        <p:txBody>
          <a:bodyPr wrap="square">
            <a:spAutoFit/>
          </a:bodyPr>
          <a:lstStyle/>
          <a:p>
            <a:pPr algn="ctr"/>
            <a:r>
              <a:rPr lang="es-MX" sz="4400" b="1" dirty="0" smtClean="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Requisitos específicos</a:t>
            </a:r>
          </a:p>
        </p:txBody>
      </p:sp>
      <p:sp>
        <p:nvSpPr>
          <p:cNvPr id="14" name="Redondear rectángulo de esquina diagonal 13"/>
          <p:cNvSpPr/>
          <p:nvPr/>
        </p:nvSpPr>
        <p:spPr>
          <a:xfrm>
            <a:off x="2787326" y="1008581"/>
            <a:ext cx="6600974" cy="408623"/>
          </a:xfrm>
          <a:prstGeom prst="round2DiagRect">
            <a:avLst/>
          </a:prstGeom>
          <a:solidFill>
            <a:schemeClr val="accent1">
              <a:lumMod val="75000"/>
            </a:schemeClr>
          </a:solidFill>
        </p:spPr>
        <p:txBody>
          <a:bodyPr wrap="none">
            <a:spAutoFit/>
          </a:bodyPr>
          <a:lstStyle/>
          <a:p>
            <a:r>
              <a:rPr lang="es-MX" b="1" u="sng" dirty="0" smtClean="0">
                <a:solidFill>
                  <a:schemeClr val="bg1"/>
                </a:solidFill>
                <a:latin typeface="Times New Roman" panose="02020603050405020304" pitchFamily="18" charset="0"/>
                <a:cs typeface="Times New Roman" panose="02020603050405020304" pitchFamily="18" charset="0"/>
              </a:rPr>
              <a:t>INCENTIVOS AL TRATAMIENTO DE AGUAS RESIDUALES </a:t>
            </a:r>
            <a:endParaRPr lang="es-ES" u="sng" dirty="0">
              <a:solidFill>
                <a:schemeClr val="bg1"/>
              </a:solidFill>
            </a:endParaRPr>
          </a:p>
        </p:txBody>
      </p:sp>
      <p:graphicFrame>
        <p:nvGraphicFramePr>
          <p:cNvPr id="16" name="5 Marcador de contenido"/>
          <p:cNvGraphicFramePr>
            <a:graphicFrameLocks/>
          </p:cNvGraphicFramePr>
          <p:nvPr>
            <p:extLst>
              <p:ext uri="{D42A27DB-BD31-4B8C-83A1-F6EECF244321}">
                <p14:modId xmlns:p14="http://schemas.microsoft.com/office/powerpoint/2010/main" val="2401921392"/>
              </p:ext>
            </p:extLst>
          </p:nvPr>
        </p:nvGraphicFramePr>
        <p:xfrm>
          <a:off x="647700" y="2362200"/>
          <a:ext cx="9150894" cy="38763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upo 16"/>
          <p:cNvGrpSpPr/>
          <p:nvPr/>
        </p:nvGrpSpPr>
        <p:grpSpPr>
          <a:xfrm>
            <a:off x="435921" y="2460976"/>
            <a:ext cx="10828979" cy="3698523"/>
            <a:chOff x="334009" y="1740374"/>
            <a:chExt cx="11618505" cy="4359728"/>
          </a:xfrm>
          <a:effectLst>
            <a:outerShdw blurRad="50800" dist="38100" dir="2700000" algn="tl" rotWithShape="0">
              <a:prstClr val="black">
                <a:alpha val="40000"/>
              </a:prstClr>
            </a:outerShdw>
          </a:effectLst>
        </p:grpSpPr>
        <p:cxnSp>
          <p:nvCxnSpPr>
            <p:cNvPr id="18" name="Conector recto 17"/>
            <p:cNvCxnSpPr/>
            <p:nvPr/>
          </p:nvCxnSpPr>
          <p:spPr>
            <a:xfrm flipH="1">
              <a:off x="334009" y="1740374"/>
              <a:ext cx="1161850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334010" y="6100102"/>
              <a:ext cx="794457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34009" y="1740374"/>
              <a:ext cx="0" cy="43597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 name="Elipse 2"/>
          <p:cNvSpPr/>
          <p:nvPr/>
        </p:nvSpPr>
        <p:spPr>
          <a:xfrm>
            <a:off x="772887" y="2641600"/>
            <a:ext cx="622300" cy="6223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p:cNvSpPr/>
          <p:nvPr/>
        </p:nvSpPr>
        <p:spPr>
          <a:xfrm>
            <a:off x="1118508" y="3541003"/>
            <a:ext cx="622300" cy="6223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1118508" y="4427097"/>
            <a:ext cx="622300" cy="6223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lipse 25"/>
          <p:cNvSpPr/>
          <p:nvPr/>
        </p:nvSpPr>
        <p:spPr>
          <a:xfrm>
            <a:off x="772887" y="5334002"/>
            <a:ext cx="622300" cy="622300"/>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p:nvPr/>
        </p:nvPicPr>
        <p:blipFill>
          <a:blip r:embed="rId10">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037702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4" name="Rectángulo 3"/>
          <p:cNvSpPr/>
          <p:nvPr/>
        </p:nvSpPr>
        <p:spPr>
          <a:xfrm>
            <a:off x="1" y="460783"/>
            <a:ext cx="12192000"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Instancias Participantes</a:t>
            </a:r>
            <a:endParaRPr lang="es-MX" sz="3600" b="1" dirty="0">
              <a:solidFill>
                <a:schemeClr val="accent6">
                  <a:lumMod val="50000"/>
                </a:schemeClr>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3" name="Rectángulo 2"/>
          <p:cNvSpPr/>
          <p:nvPr/>
        </p:nvSpPr>
        <p:spPr>
          <a:xfrm>
            <a:off x="939800" y="1381451"/>
            <a:ext cx="10363200" cy="5016758"/>
          </a:xfrm>
          <a:prstGeom prst="rect">
            <a:avLst/>
          </a:prstGeom>
        </p:spPr>
        <p:txBody>
          <a:bodyPr wrap="square">
            <a:spAutoFit/>
          </a:bodyPr>
          <a:lstStyle/>
          <a:p>
            <a:pPr algn="just"/>
            <a:r>
              <a:rPr lang="es-MX" sz="2000" dirty="0">
                <a:latin typeface="Times New Roman" panose="02020603050405020304" pitchFamily="18" charset="0"/>
                <a:ea typeface="Times New Roman" panose="02020603050405020304" pitchFamily="18" charset="0"/>
                <a:cs typeface="Times New Roman" panose="02020603050405020304" pitchFamily="18" charset="0"/>
              </a:rPr>
              <a:t>Cuando el gobierno de la entidad federativa manifieste por escrito que no cuenta con recursos de la </a:t>
            </a:r>
            <a:r>
              <a:rPr lang="es-MX" sz="2000" dirty="0" smtClean="0">
                <a:latin typeface="Times New Roman" panose="02020603050405020304" pitchFamily="18" charset="0"/>
                <a:ea typeface="Times New Roman" panose="02020603050405020304" pitchFamily="18" charset="0"/>
                <a:cs typeface="Times New Roman" panose="02020603050405020304" pitchFamily="18" charset="0"/>
              </a:rPr>
              <a:t>contraparte </a:t>
            </a:r>
            <a:r>
              <a:rPr lang="es-MX" sz="2000" dirty="0">
                <a:latin typeface="Times New Roman" panose="02020603050405020304" pitchFamily="18" charset="0"/>
                <a:ea typeface="Times New Roman" panose="02020603050405020304" pitchFamily="18" charset="0"/>
                <a:cs typeface="Times New Roman" panose="02020603050405020304" pitchFamily="18" charset="0"/>
              </a:rPr>
              <a:t>o no sea elegible para participar, dichos recursos serán reasignados por la CONAGUA entre los municipios que cuenten con su </a:t>
            </a:r>
            <a:r>
              <a:rPr lang="es-MX" sz="2000" dirty="0" smtClean="0">
                <a:latin typeface="Times New Roman" panose="02020603050405020304" pitchFamily="18" charset="0"/>
                <a:ea typeface="Times New Roman" panose="02020603050405020304" pitchFamily="18" charset="0"/>
                <a:cs typeface="Times New Roman" panose="02020603050405020304" pitchFamily="18" charset="0"/>
              </a:rPr>
              <a:t>contraparte.</a:t>
            </a:r>
          </a:p>
          <a:p>
            <a:pPr algn="just"/>
            <a:endParaRPr lang="es-MX"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000" dirty="0" smtClean="0">
                <a:latin typeface="Times New Roman" panose="02020603050405020304" pitchFamily="18" charset="0"/>
                <a:ea typeface="Times New Roman" panose="02020603050405020304" pitchFamily="18" charset="0"/>
                <a:cs typeface="Times New Roman" panose="02020603050405020304" pitchFamily="18" charset="0"/>
              </a:rPr>
              <a:t>El </a:t>
            </a:r>
            <a:r>
              <a:rPr lang="es-MX" sz="2000" dirty="0">
                <a:latin typeface="Times New Roman" panose="02020603050405020304" pitchFamily="18" charset="0"/>
                <a:ea typeface="Times New Roman" panose="02020603050405020304" pitchFamily="18" charset="0"/>
                <a:cs typeface="Times New Roman" panose="02020603050405020304" pitchFamily="18" charset="0"/>
              </a:rPr>
              <a:t>gobierno de la entidad federativa no podrá solicitar recursos adicionales a los techos autorizados, para llevar a cabo otras acciones, y queda obligado a firmar los anexos que resulten</a:t>
            </a:r>
            <a:r>
              <a:rPr lang="es-MX"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s-MX" sz="2000" dirty="0">
                <a:latin typeface="Times New Roman" panose="02020603050405020304" pitchFamily="18" charset="0"/>
                <a:cs typeface="Times New Roman" panose="02020603050405020304" pitchFamily="18" charset="0"/>
              </a:rPr>
              <a:t>Los municipios u organismos operadores que soliciten ser los ejecutores de los recursos deberán</a:t>
            </a:r>
            <a:r>
              <a:rPr lang="es-MX" sz="2000" dirty="0" smtClean="0">
                <a:latin typeface="Times New Roman" panose="02020603050405020304" pitchFamily="18" charset="0"/>
                <a:cs typeface="Times New Roman" panose="02020603050405020304" pitchFamily="18" charset="0"/>
              </a:rPr>
              <a:t>:</a:t>
            </a:r>
          </a:p>
          <a:p>
            <a:endParaRPr lang="es-MX" sz="2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MX" sz="2000" dirty="0">
                <a:latin typeface="Times New Roman" panose="02020603050405020304" pitchFamily="18" charset="0"/>
                <a:cs typeface="Times New Roman" panose="02020603050405020304" pitchFamily="18" charset="0"/>
              </a:rPr>
              <a:t>Tener capacidad técnica y administrativa para ello.</a:t>
            </a:r>
          </a:p>
          <a:p>
            <a:pPr marL="342900" lvl="0" indent="-342900">
              <a:buFont typeface="Arial" panose="020B0604020202020204" pitchFamily="34" charset="0"/>
              <a:buChar char="•"/>
            </a:pPr>
            <a:r>
              <a:rPr lang="es-MX" sz="2000" dirty="0">
                <a:latin typeface="Times New Roman" panose="02020603050405020304" pitchFamily="18" charset="0"/>
                <a:cs typeface="Times New Roman" panose="02020603050405020304" pitchFamily="18" charset="0"/>
              </a:rPr>
              <a:t>Aportar el 100% de los recursos de la contraparte o el mayor porcentaje de los recursos.</a:t>
            </a:r>
          </a:p>
          <a:p>
            <a:pPr algn="just"/>
            <a:endParaRPr lang="es-MX"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000" dirty="0">
                <a:latin typeface="Times New Roman" panose="02020603050405020304" pitchFamily="18" charset="0"/>
                <a:cs typeface="Times New Roman" panose="02020603050405020304" pitchFamily="18" charset="0"/>
              </a:rPr>
              <a:t>En ambos casos el acuerdo de las partes quedará formalizado a través de los anexos donde se establecerá quien será el ejecutor y debiendo contar para tal efecto con la anuencia de la </a:t>
            </a:r>
            <a:r>
              <a:rPr lang="es-MX" sz="2000" dirty="0" smtClean="0">
                <a:latin typeface="Times New Roman" panose="02020603050405020304" pitchFamily="18" charset="0"/>
                <a:cs typeface="Times New Roman" panose="02020603050405020304" pitchFamily="18" charset="0"/>
              </a:rPr>
              <a:t>CONAGUA.</a:t>
            </a:r>
            <a:endParaRPr lang="es-MX" sz="2000" dirty="0">
              <a:latin typeface="Times New Roman" panose="02020603050405020304" pitchFamily="18" charset="0"/>
              <a:cs typeface="Times New Roman" panose="02020603050405020304" pitchFamily="18" charset="0"/>
            </a:endParaRPr>
          </a:p>
          <a:p>
            <a:pPr algn="just"/>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upo 13"/>
          <p:cNvGrpSpPr/>
          <p:nvPr/>
        </p:nvGrpSpPr>
        <p:grpSpPr>
          <a:xfrm>
            <a:off x="9102047" y="106286"/>
            <a:ext cx="3073578" cy="353943"/>
            <a:chOff x="4576628" y="99195"/>
            <a:chExt cx="3073578" cy="353943"/>
          </a:xfrm>
        </p:grpSpPr>
        <p:sp>
          <p:nvSpPr>
            <p:cNvPr id="15"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6"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5" name="Grupo 24"/>
          <p:cNvGrpSpPr/>
          <p:nvPr/>
        </p:nvGrpSpPr>
        <p:grpSpPr>
          <a:xfrm>
            <a:off x="939800" y="1298332"/>
            <a:ext cx="10277929" cy="4769112"/>
            <a:chOff x="334009" y="1740374"/>
            <a:chExt cx="11618505" cy="4359728"/>
          </a:xfrm>
          <a:effectLst>
            <a:outerShdw blurRad="50800" dist="38100" dir="2700000" algn="tl" rotWithShape="0">
              <a:prstClr val="black">
                <a:alpha val="40000"/>
              </a:prstClr>
            </a:outerShdw>
          </a:effectLst>
        </p:grpSpPr>
        <p:cxnSp>
          <p:nvCxnSpPr>
            <p:cNvPr id="26" name="Conector recto 25"/>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5829434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8" name="Rectángulo 7"/>
          <p:cNvSpPr/>
          <p:nvPr/>
        </p:nvSpPr>
        <p:spPr>
          <a:xfrm>
            <a:off x="952500" y="2027299"/>
            <a:ext cx="10339386" cy="2800767"/>
          </a:xfrm>
          <a:prstGeom prst="rect">
            <a:avLst/>
          </a:prstGeom>
        </p:spPr>
        <p:txBody>
          <a:bodyPr wrap="square">
            <a:spAutoFit/>
          </a:bodyPr>
          <a:lstStyle/>
          <a:p>
            <a:pPr algn="just"/>
            <a:r>
              <a:rPr lang="es-MX" sz="2200" dirty="0">
                <a:latin typeface="Times New Roman" panose="02020603050405020304" pitchFamily="18" charset="0"/>
                <a:ea typeface="Times New Roman" panose="02020603050405020304" pitchFamily="18" charset="0"/>
                <a:cs typeface="Times New Roman" panose="02020603050405020304" pitchFamily="18" charset="0"/>
              </a:rPr>
              <a:t>L</a:t>
            </a:r>
            <a:r>
              <a:rPr lang="es-MX" sz="22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s-MX" sz="2200" dirty="0">
                <a:latin typeface="Times New Roman" panose="02020603050405020304" pitchFamily="18" charset="0"/>
                <a:ea typeface="Times New Roman" panose="02020603050405020304" pitchFamily="18" charset="0"/>
                <a:cs typeface="Times New Roman" panose="02020603050405020304" pitchFamily="18" charset="0"/>
              </a:rPr>
              <a:t>Conagua conforme la disponibilidad presupuestal, radicará los recursos directamente a las cuentas bancarias de los ejecutores, ya sean de los gobiernos estatales, municipales o de los propios organismos </a:t>
            </a:r>
            <a:r>
              <a:rPr lang="es-MX" sz="2200" dirty="0" smtClean="0">
                <a:latin typeface="Times New Roman" panose="02020603050405020304" pitchFamily="18" charset="0"/>
                <a:ea typeface="Times New Roman" panose="02020603050405020304" pitchFamily="18" charset="0"/>
                <a:cs typeface="Times New Roman" panose="02020603050405020304" pitchFamily="18" charset="0"/>
              </a:rPr>
              <a:t>operadores.</a:t>
            </a:r>
          </a:p>
          <a:p>
            <a:pPr algn="just"/>
            <a:endParaRPr lang="es-MX" sz="2200" b="1" i="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200" b="1" i="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2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Cuando el recurso federal se radique al gobierno de la entidad federativa por así haberse establecido, pero no sea ejecutor, éste a su vez los radicará a la instancia ejecutora en un plazo no mayor a 15 días calendario o conforme los requiera el ejecutor de acuerdo a sus avances físicos.</a:t>
            </a:r>
          </a:p>
        </p:txBody>
      </p:sp>
      <p:sp>
        <p:nvSpPr>
          <p:cNvPr id="14" name="Rectángulo 13"/>
          <p:cNvSpPr/>
          <p:nvPr/>
        </p:nvSpPr>
        <p:spPr>
          <a:xfrm>
            <a:off x="1" y="460783"/>
            <a:ext cx="12192000"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Instancias Participantes</a:t>
            </a:r>
            <a:endParaRPr lang="es-MX" sz="3600" b="1" dirty="0">
              <a:solidFill>
                <a:schemeClr val="accent6">
                  <a:lumMod val="50000"/>
                </a:schemeClr>
              </a:solidFill>
            </a:endParaRPr>
          </a:p>
        </p:txBody>
      </p:sp>
      <p:grpSp>
        <p:nvGrpSpPr>
          <p:cNvPr id="15" name="Grupo 14"/>
          <p:cNvGrpSpPr/>
          <p:nvPr/>
        </p:nvGrpSpPr>
        <p:grpSpPr>
          <a:xfrm>
            <a:off x="9102047" y="106286"/>
            <a:ext cx="3073578" cy="353943"/>
            <a:chOff x="4576628" y="99195"/>
            <a:chExt cx="3073578" cy="353943"/>
          </a:xfrm>
        </p:grpSpPr>
        <p:sp>
          <p:nvSpPr>
            <p:cNvPr id="16"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7"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6" name="Grupo 25"/>
          <p:cNvGrpSpPr/>
          <p:nvPr/>
        </p:nvGrpSpPr>
        <p:grpSpPr>
          <a:xfrm>
            <a:off x="939800" y="1816100"/>
            <a:ext cx="10277929" cy="3187700"/>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660101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4" name="Rectángulo 3"/>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Operación de los programas</a:t>
            </a:r>
            <a:endParaRPr lang="es-MX" sz="3600" b="1" dirty="0">
              <a:solidFill>
                <a:schemeClr val="accent6">
                  <a:lumMod val="50000"/>
                </a:schemeClr>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4" name="CuadroTexto 13"/>
          <p:cNvSpPr txBox="1"/>
          <p:nvPr/>
        </p:nvSpPr>
        <p:spPr>
          <a:xfrm>
            <a:off x="2082800" y="1341223"/>
            <a:ext cx="8991599" cy="861774"/>
          </a:xfrm>
          <a:prstGeom prst="rect">
            <a:avLst/>
          </a:prstGeom>
          <a:noFill/>
          <a:ln>
            <a:solidFill>
              <a:schemeClr val="accent1">
                <a:lumMod val="75000"/>
              </a:schemeClr>
            </a:solidFill>
          </a:ln>
          <a:effectLst/>
        </p:spPr>
        <p:txBody>
          <a:bodyPr wrap="square" rtlCol="0">
            <a:spAutoFit/>
          </a:bodyPr>
          <a:lstStyle/>
          <a:p>
            <a:pPr algn="ctr"/>
            <a:r>
              <a:rPr lang="es-MX" sz="2400" b="1" dirty="0" smtClean="0">
                <a:solidFill>
                  <a:schemeClr val="tx1">
                    <a:lumMod val="65000"/>
                    <a:lumOff val="35000"/>
                  </a:schemeClr>
                </a:solidFill>
                <a:latin typeface="Times New Roman" panose="02020603050405020304" pitchFamily="18" charset="0"/>
                <a:cs typeface="Times New Roman" panose="02020603050405020304" pitchFamily="18" charset="0"/>
              </a:rPr>
              <a:t>Actividades y Plazos</a:t>
            </a:r>
          </a:p>
          <a:p>
            <a:pPr algn="ctr"/>
            <a:endParaRPr lang="es-MX" sz="1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s-MX" sz="2400" b="1" u="sng" dirty="0" smtClean="0">
                <a:solidFill>
                  <a:schemeClr val="accent1">
                    <a:lumMod val="50000"/>
                  </a:schemeClr>
                </a:solidFill>
                <a:latin typeface="Times New Roman" panose="02020603050405020304" pitchFamily="18" charset="0"/>
                <a:cs typeface="Times New Roman" panose="02020603050405020304" pitchFamily="18" charset="0"/>
              </a:rPr>
              <a:t>Año inmediato anterior al ejercicio fiscal</a:t>
            </a:r>
          </a:p>
        </p:txBody>
      </p:sp>
      <p:graphicFrame>
        <p:nvGraphicFramePr>
          <p:cNvPr id="16" name="Diagrama 15"/>
          <p:cNvGraphicFramePr/>
          <p:nvPr>
            <p:extLst>
              <p:ext uri="{D42A27DB-BD31-4B8C-83A1-F6EECF244321}">
                <p14:modId xmlns:p14="http://schemas.microsoft.com/office/powerpoint/2010/main" val="1719704416"/>
              </p:ext>
            </p:extLst>
          </p:nvPr>
        </p:nvGraphicFramePr>
        <p:xfrm>
          <a:off x="1058863" y="2219857"/>
          <a:ext cx="10147300" cy="3799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3632201" y="5547381"/>
            <a:ext cx="8089899" cy="553998"/>
          </a:xfrm>
          <a:prstGeom prst="rect">
            <a:avLst/>
          </a:prstGeom>
          <a:noFill/>
        </p:spPr>
        <p:txBody>
          <a:bodyPr wrap="square" rtlCol="0">
            <a:spAutoFit/>
          </a:bodyPr>
          <a:lstStyle/>
          <a:p>
            <a:pPr algn="just"/>
            <a:r>
              <a:rPr lang="es-MX" sz="1500" b="1" dirty="0" smtClean="0">
                <a:latin typeface="Times New Roman" panose="02020603050405020304" pitchFamily="18" charset="0"/>
                <a:cs typeface="Times New Roman" panose="02020603050405020304" pitchFamily="18" charset="0"/>
              </a:rPr>
              <a:t>Notificación de Observaciones 15 días hábiles posterior a la Recepción de la Solicitud</a:t>
            </a:r>
          </a:p>
          <a:p>
            <a:pPr algn="just"/>
            <a:r>
              <a:rPr lang="es-MX" sz="1500" b="1" dirty="0" smtClean="0">
                <a:latin typeface="Times New Roman" panose="02020603050405020304" pitchFamily="18" charset="0"/>
                <a:cs typeface="Times New Roman" panose="02020603050405020304" pitchFamily="18" charset="0"/>
              </a:rPr>
              <a:t>Respuesta  a las </a:t>
            </a:r>
            <a:r>
              <a:rPr lang="es-MX" sz="1500" b="1" dirty="0">
                <a:latin typeface="Times New Roman" panose="02020603050405020304" pitchFamily="18" charset="0"/>
                <a:cs typeface="Times New Roman" panose="02020603050405020304" pitchFamily="18" charset="0"/>
              </a:rPr>
              <a:t>Observaciones 15 días hábiles posterior a la </a:t>
            </a:r>
            <a:r>
              <a:rPr lang="es-MX" sz="1500" b="1" dirty="0" smtClean="0">
                <a:latin typeface="Times New Roman" panose="02020603050405020304" pitchFamily="18" charset="0"/>
                <a:cs typeface="Times New Roman" panose="02020603050405020304" pitchFamily="18" charset="0"/>
              </a:rPr>
              <a:t>Notificación</a:t>
            </a:r>
            <a:endParaRPr lang="es-MX" sz="1500" b="1" dirty="0">
              <a:latin typeface="Times New Roman" panose="02020603050405020304" pitchFamily="18" charset="0"/>
              <a:cs typeface="Times New Roman" panose="02020603050405020304" pitchFamily="18" charset="0"/>
            </a:endParaRPr>
          </a:p>
        </p:txBody>
      </p:sp>
      <p:grpSp>
        <p:nvGrpSpPr>
          <p:cNvPr id="17" name="Grupo 16"/>
          <p:cNvGrpSpPr/>
          <p:nvPr/>
        </p:nvGrpSpPr>
        <p:grpSpPr>
          <a:xfrm>
            <a:off x="9102047" y="106286"/>
            <a:ext cx="3073578" cy="353943"/>
            <a:chOff x="4576628" y="99195"/>
            <a:chExt cx="3073578" cy="353943"/>
          </a:xfrm>
        </p:grpSpPr>
        <p:sp>
          <p:nvSpPr>
            <p:cNvPr id="18"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9" name="Grupo 28"/>
          <p:cNvGrpSpPr/>
          <p:nvPr/>
        </p:nvGrpSpPr>
        <p:grpSpPr>
          <a:xfrm>
            <a:off x="939800" y="1266204"/>
            <a:ext cx="10277929" cy="4813939"/>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10">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499696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graphicFrame>
        <p:nvGraphicFramePr>
          <p:cNvPr id="16" name="Diagrama 15"/>
          <p:cNvGraphicFramePr/>
          <p:nvPr>
            <p:extLst>
              <p:ext uri="{D42A27DB-BD31-4B8C-83A1-F6EECF244321}">
                <p14:modId xmlns:p14="http://schemas.microsoft.com/office/powerpoint/2010/main" val="2340975445"/>
              </p:ext>
            </p:extLst>
          </p:nvPr>
        </p:nvGraphicFramePr>
        <p:xfrm>
          <a:off x="1003300" y="2295769"/>
          <a:ext cx="10172700" cy="3901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Rectángulo 29"/>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Operación de los programas</a:t>
            </a:r>
            <a:endParaRPr lang="es-MX" sz="3600" b="1" dirty="0">
              <a:solidFill>
                <a:schemeClr val="accent6">
                  <a:lumMod val="50000"/>
                </a:schemeClr>
              </a:solidFill>
            </a:endParaRPr>
          </a:p>
        </p:txBody>
      </p:sp>
      <p:sp>
        <p:nvSpPr>
          <p:cNvPr id="31" name="CuadroTexto 30"/>
          <p:cNvSpPr txBox="1"/>
          <p:nvPr/>
        </p:nvSpPr>
        <p:spPr>
          <a:xfrm>
            <a:off x="2082800" y="1341223"/>
            <a:ext cx="8991599" cy="861774"/>
          </a:xfrm>
          <a:prstGeom prst="rect">
            <a:avLst/>
          </a:prstGeom>
          <a:noFill/>
          <a:ln>
            <a:solidFill>
              <a:schemeClr val="accent1">
                <a:lumMod val="75000"/>
              </a:schemeClr>
            </a:solidFill>
          </a:ln>
          <a:effectLst/>
        </p:spPr>
        <p:txBody>
          <a:bodyPr wrap="square" rtlCol="0">
            <a:spAutoFit/>
          </a:bodyPr>
          <a:lstStyle/>
          <a:p>
            <a:pPr algn="ctr"/>
            <a:r>
              <a:rPr lang="es-MX" sz="2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Actividades y Plazos</a:t>
            </a:r>
          </a:p>
          <a:p>
            <a:pPr algn="ctr"/>
            <a:endParaRPr lang="es-MX" sz="1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s-MX" sz="2400" b="1" u="sng" dirty="0" smtClean="0">
                <a:solidFill>
                  <a:schemeClr val="accent1">
                    <a:lumMod val="50000"/>
                  </a:schemeClr>
                </a:solidFill>
                <a:latin typeface="Times New Roman" panose="02020603050405020304" pitchFamily="18" charset="0"/>
                <a:cs typeface="Times New Roman" panose="02020603050405020304" pitchFamily="18" charset="0"/>
              </a:rPr>
              <a:t>Año inmediato anterior al ejercicio fiscal</a:t>
            </a:r>
          </a:p>
        </p:txBody>
      </p:sp>
      <p:grpSp>
        <p:nvGrpSpPr>
          <p:cNvPr id="32" name="Grupo 31"/>
          <p:cNvGrpSpPr/>
          <p:nvPr/>
        </p:nvGrpSpPr>
        <p:grpSpPr>
          <a:xfrm>
            <a:off x="9102047" y="106286"/>
            <a:ext cx="3073578" cy="353943"/>
            <a:chOff x="4576628" y="99195"/>
            <a:chExt cx="3073578" cy="353943"/>
          </a:xfrm>
        </p:grpSpPr>
        <p:sp>
          <p:nvSpPr>
            <p:cNvPr id="33"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34"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7" name="Grupo 36"/>
          <p:cNvGrpSpPr/>
          <p:nvPr/>
        </p:nvGrpSpPr>
        <p:grpSpPr>
          <a:xfrm>
            <a:off x="939800" y="1298332"/>
            <a:ext cx="10277929" cy="5026268"/>
            <a:chOff x="334009" y="1740374"/>
            <a:chExt cx="11618505" cy="4359728"/>
          </a:xfrm>
          <a:effectLst>
            <a:outerShdw blurRad="50800" dist="38100" dir="2700000" algn="tl" rotWithShape="0">
              <a:prstClr val="black">
                <a:alpha val="40000"/>
              </a:prstClr>
            </a:outerShdw>
          </a:effectLst>
        </p:grpSpPr>
        <p:cxnSp>
          <p:nvCxnSpPr>
            <p:cNvPr id="38" name="Conector recto 37"/>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7" name="Imagen 16"/>
          <p:cNvPicPr/>
          <p:nvPr/>
        </p:nvPicPr>
        <p:blipFill>
          <a:blip r:embed="rId10">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0818913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68911" y="698728"/>
            <a:ext cx="4832028" cy="646331"/>
          </a:xfrm>
          <a:prstGeom prst="rect">
            <a:avLst/>
          </a:prstGeom>
        </p:spPr>
        <p:txBody>
          <a:bodyPr wrap="none">
            <a:spAutoFit/>
          </a:bodyPr>
          <a:lstStyle/>
          <a:p>
            <a:r>
              <a:rPr lang="es-MX" sz="3600" b="1" u="sng" dirty="0" smtClean="0">
                <a:solidFill>
                  <a:srgbClr val="0070C0"/>
                </a:solidFill>
                <a:latin typeface="Times New Roman" panose="02020603050405020304" pitchFamily="18" charset="0"/>
                <a:cs typeface="Times New Roman" panose="02020603050405020304" pitchFamily="18" charset="0"/>
              </a:rPr>
              <a:t>APARTADO URBANO</a:t>
            </a:r>
            <a:endParaRPr lang="es-ES" sz="3600" u="sng" dirty="0"/>
          </a:p>
        </p:txBody>
      </p:sp>
      <p:sp>
        <p:nvSpPr>
          <p:cNvPr id="19" name="2 Marcador de contenido"/>
          <p:cNvSpPr txBox="1">
            <a:spLocks/>
          </p:cNvSpPr>
          <p:nvPr/>
        </p:nvSpPr>
        <p:spPr>
          <a:xfrm>
            <a:off x="1469572" y="3141539"/>
            <a:ext cx="9111342" cy="13921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dirty="0">
                <a:cs typeface="Times New Roman" panose="02020603050405020304" pitchFamily="18" charset="0"/>
              </a:rPr>
              <a:t>O</a:t>
            </a:r>
            <a:r>
              <a:rPr lang="es-MX" sz="3600" dirty="0" smtClean="0">
                <a:cs typeface="Times New Roman" panose="02020603050405020304" pitchFamily="18" charset="0"/>
              </a:rPr>
              <a:t>rganismos </a:t>
            </a:r>
            <a:r>
              <a:rPr lang="es-MX" sz="3600" dirty="0">
                <a:cs typeface="Times New Roman" panose="02020603050405020304" pitchFamily="18" charset="0"/>
              </a:rPr>
              <a:t>operadores de los municipios y las entidades </a:t>
            </a:r>
            <a:r>
              <a:rPr lang="es-MX" sz="3600" dirty="0" smtClean="0">
                <a:cs typeface="Times New Roman" panose="02020603050405020304" pitchFamily="18" charset="0"/>
              </a:rPr>
              <a:t>federativas, </a:t>
            </a:r>
            <a:r>
              <a:rPr lang="es-MX" sz="3600" dirty="0">
                <a:cs typeface="Times New Roman" panose="02020603050405020304" pitchFamily="18" charset="0"/>
              </a:rPr>
              <a:t>en localidades de 2,500 habitantes o más.</a:t>
            </a:r>
            <a:endParaRPr lang="es-MX" sz="3600" dirty="0" smtClean="0">
              <a:cs typeface="Times New Roman" panose="02020603050405020304" pitchFamily="18" charset="0"/>
            </a:endParaRPr>
          </a:p>
        </p:txBody>
      </p:sp>
      <p:sp>
        <p:nvSpPr>
          <p:cNvPr id="20" name="Rectángulo 19"/>
          <p:cNvSpPr/>
          <p:nvPr/>
        </p:nvSpPr>
        <p:spPr>
          <a:xfrm>
            <a:off x="0" y="1785808"/>
            <a:ext cx="12192000" cy="584775"/>
          </a:xfrm>
          <a:prstGeom prst="rect">
            <a:avLst/>
          </a:prstGeom>
        </p:spPr>
        <p:txBody>
          <a:bodyPr wrap="square">
            <a:spAutoFit/>
          </a:bodyPr>
          <a:lstStyle/>
          <a:p>
            <a:pPr algn="ct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r>
              <a:rPr lang="es-MX" sz="3200" b="1" cap="small"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Quiénes </a:t>
            </a:r>
            <a:r>
              <a:rPr lang="es-MX" sz="3200" b="1" cap="small"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elegibles</a:t>
            </a:r>
            <a:r>
              <a:rPr lang="es-MX" sz="2800" b="1" cap="small" dirty="0" smtClean="0">
                <a:solidFill>
                  <a:schemeClr val="accent6">
                    <a:lumMod val="50000"/>
                  </a:schemeClr>
                </a:solidFill>
                <a:latin typeface="Times New Roman" panose="02020603050405020304" pitchFamily="18" charset="0"/>
                <a:cs typeface="Times New Roman" panose="02020603050405020304" pitchFamily="18" charset="0"/>
              </a:rPr>
              <a:t>?</a:t>
            </a:r>
            <a:endParaRPr lang="es-MX" sz="2800" b="1" cap="small"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18" name="Grupo 17"/>
          <p:cNvGrpSpPr/>
          <p:nvPr/>
        </p:nvGrpSpPr>
        <p:grpSpPr>
          <a:xfrm>
            <a:off x="9102047" y="106286"/>
            <a:ext cx="3073578" cy="353943"/>
            <a:chOff x="4576628" y="99195"/>
            <a:chExt cx="3073578" cy="353943"/>
          </a:xfrm>
        </p:grpSpPr>
        <p:sp>
          <p:nvSpPr>
            <p:cNvPr id="21"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2"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8" y="863175"/>
            <a:ext cx="1408250" cy="1448872"/>
          </a:xfrm>
          <a:prstGeom prst="rect">
            <a:avLst/>
          </a:prstGeom>
        </p:spPr>
      </p:pic>
      <p:grpSp>
        <p:nvGrpSpPr>
          <p:cNvPr id="26" name="Grupo 25"/>
          <p:cNvGrpSpPr/>
          <p:nvPr/>
        </p:nvGrpSpPr>
        <p:grpSpPr>
          <a:xfrm>
            <a:off x="522514" y="2925635"/>
            <a:ext cx="10597243" cy="2152554"/>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793" y="579377"/>
            <a:ext cx="934363" cy="916866"/>
          </a:xfrm>
          <a:prstGeom prst="rect">
            <a:avLst/>
          </a:prstGeom>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4015440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4" name="Rectángulo 13"/>
          <p:cNvSpPr/>
          <p:nvPr/>
        </p:nvSpPr>
        <p:spPr>
          <a:xfrm>
            <a:off x="985010" y="1823809"/>
            <a:ext cx="10241790" cy="3816429"/>
          </a:xfrm>
          <a:prstGeom prst="rect">
            <a:avLst/>
          </a:prstGeom>
          <a:noFill/>
          <a:ln>
            <a:noFill/>
          </a:ln>
          <a:effectLst>
            <a:outerShdw blurRad="50800" dist="38100" dir="2700000" algn="tl" rotWithShape="0">
              <a:schemeClr val="bg1">
                <a:lumMod val="50000"/>
                <a:alpha val="40000"/>
              </a:schemeClr>
            </a:outerShdw>
          </a:effectLst>
        </p:spPr>
        <p:txBody>
          <a:bodyPr wrap="square">
            <a:spAutoFit/>
          </a:bodyPr>
          <a:lstStyle/>
          <a:p>
            <a:pPr lvl="0" algn="just"/>
            <a:r>
              <a:rPr lang="es-MX" sz="2200" dirty="0" smtClean="0">
                <a:latin typeface="Times New Roman" panose="02020603050405020304" pitchFamily="18" charset="0"/>
                <a:cs typeface="Times New Roman" panose="02020603050405020304" pitchFamily="18" charset="0"/>
              </a:rPr>
              <a:t>La </a:t>
            </a:r>
            <a:r>
              <a:rPr lang="es-MX" sz="2200" dirty="0">
                <a:latin typeface="Times New Roman" panose="02020603050405020304" pitchFamily="18" charset="0"/>
                <a:cs typeface="Times New Roman" panose="02020603050405020304" pitchFamily="18" charset="0"/>
              </a:rPr>
              <a:t>entidad federativa deberá presentar los proyectos para registro periódicamente previo a la integración de la propuesta de inversión, y en caso de que la Dirección de la Conagua no resuelva en el plazo establecido, se darán por aceptados, siempre que se presente la totalidad de la documentación correspondiente a cada proyecto y el número que se presente de estos en un mes calendario, corresponda cuando más al 10% de los proyectos a incluir en los programas</a:t>
            </a:r>
            <a:r>
              <a:rPr lang="es-MX" sz="2200" dirty="0" smtClean="0">
                <a:latin typeface="Times New Roman" panose="02020603050405020304" pitchFamily="18" charset="0"/>
                <a:cs typeface="Times New Roman" panose="02020603050405020304" pitchFamily="18" charset="0"/>
              </a:rPr>
              <a:t>.</a:t>
            </a:r>
          </a:p>
          <a:p>
            <a:pPr lvl="0" algn="just"/>
            <a:endParaRPr lang="es-MX" sz="2200" dirty="0">
              <a:latin typeface="Times New Roman" panose="02020603050405020304" pitchFamily="18" charset="0"/>
              <a:cs typeface="Times New Roman" panose="02020603050405020304" pitchFamily="18" charset="0"/>
            </a:endParaRPr>
          </a:p>
          <a:p>
            <a:pPr algn="just"/>
            <a:r>
              <a:rPr lang="es-MX" sz="2200" dirty="0">
                <a:latin typeface="Times New Roman" panose="02020603050405020304" pitchFamily="18" charset="0"/>
                <a:cs typeface="Times New Roman" panose="02020603050405020304" pitchFamily="18" charset="0"/>
              </a:rPr>
              <a:t>Se deberá elaborar la jerarquización de las obras que se incluyan de acuerdo con la secuencia de criterios que se establecen en las presentes Reglas de Operación para cada Programa.</a:t>
            </a:r>
          </a:p>
          <a:p>
            <a:pPr lvl="0" algn="just"/>
            <a:endParaRPr lang="es-MX" sz="2200" dirty="0">
              <a:latin typeface="Times New Roman" panose="02020603050405020304" pitchFamily="18" charset="0"/>
              <a:cs typeface="Times New Roman" panose="02020603050405020304" pitchFamily="18" charset="0"/>
            </a:endParaRPr>
          </a:p>
        </p:txBody>
      </p:sp>
      <p:sp>
        <p:nvSpPr>
          <p:cNvPr id="16" name="Rectángulo 15"/>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Operación de los programas</a:t>
            </a:r>
            <a:endParaRPr lang="es-MX" sz="3600" b="1" dirty="0">
              <a:solidFill>
                <a:schemeClr val="accent6">
                  <a:lumMod val="50000"/>
                </a:schemeClr>
              </a:solidFill>
            </a:endParaRPr>
          </a:p>
        </p:txBody>
      </p:sp>
      <p:grpSp>
        <p:nvGrpSpPr>
          <p:cNvPr id="17" name="Grupo 16"/>
          <p:cNvGrpSpPr/>
          <p:nvPr/>
        </p:nvGrpSpPr>
        <p:grpSpPr>
          <a:xfrm>
            <a:off x="9102047" y="106286"/>
            <a:ext cx="3073578" cy="353943"/>
            <a:chOff x="4576628" y="99195"/>
            <a:chExt cx="3073578" cy="353943"/>
          </a:xfrm>
        </p:grpSpPr>
        <p:sp>
          <p:nvSpPr>
            <p:cNvPr id="18"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9" name="Grupo 28"/>
          <p:cNvGrpSpPr/>
          <p:nvPr/>
        </p:nvGrpSpPr>
        <p:grpSpPr>
          <a:xfrm>
            <a:off x="939800" y="1724984"/>
            <a:ext cx="10277929" cy="3710616"/>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893777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4" name="Rectángulo 13"/>
          <p:cNvSpPr/>
          <p:nvPr/>
        </p:nvSpPr>
        <p:spPr>
          <a:xfrm>
            <a:off x="1001021" y="5265357"/>
            <a:ext cx="10189957" cy="646331"/>
          </a:xfrm>
          <a:prstGeom prst="rect">
            <a:avLst/>
          </a:prstGeom>
          <a:noFill/>
          <a:ln>
            <a:noFill/>
          </a:ln>
          <a:effectLst>
            <a:outerShdw blurRad="50800" dist="38100" dir="2700000" algn="tl" rotWithShape="0">
              <a:schemeClr val="bg1">
                <a:lumMod val="50000"/>
                <a:alpha val="40000"/>
              </a:schemeClr>
            </a:outerShdw>
          </a:effectLst>
        </p:spPr>
        <p:txBody>
          <a:bodyPr wrap="square">
            <a:spAutoFit/>
          </a:bodyPr>
          <a:lstStyle/>
          <a:p>
            <a:pPr lvl="0" algn="just"/>
            <a:r>
              <a:rPr lang="es-MX" b="1" dirty="0" smtClean="0">
                <a:latin typeface="Times New Roman" panose="02020603050405020304" pitchFamily="18" charset="0"/>
                <a:cs typeface="Times New Roman" panose="02020603050405020304" pitchFamily="18" charset="0"/>
              </a:rPr>
              <a:t>Nota: O podrán estar sujetos a la sanción correspondiente. El proceso de contratación lo podrá iniciar con sus recursos de contraparte.</a:t>
            </a:r>
            <a:endParaRPr lang="es-MX" b="1"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1338489819"/>
              </p:ext>
            </p:extLst>
          </p:nvPr>
        </p:nvGraphicFramePr>
        <p:xfrm>
          <a:off x="1210700" y="1185642"/>
          <a:ext cx="9770601" cy="43209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ángulo 15"/>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Operación de los programas</a:t>
            </a:r>
            <a:endParaRPr lang="es-MX" sz="3600" b="1" dirty="0">
              <a:solidFill>
                <a:schemeClr val="accent6">
                  <a:lumMod val="50000"/>
                </a:schemeClr>
              </a:solidFill>
            </a:endParaRPr>
          </a:p>
        </p:txBody>
      </p:sp>
      <p:grpSp>
        <p:nvGrpSpPr>
          <p:cNvPr id="17" name="Grupo 16"/>
          <p:cNvGrpSpPr/>
          <p:nvPr/>
        </p:nvGrpSpPr>
        <p:grpSpPr>
          <a:xfrm>
            <a:off x="9102047" y="106286"/>
            <a:ext cx="3073578" cy="353943"/>
            <a:chOff x="4576628" y="99195"/>
            <a:chExt cx="3073578" cy="353943"/>
          </a:xfrm>
        </p:grpSpPr>
        <p:sp>
          <p:nvSpPr>
            <p:cNvPr id="18"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9" name="Grupo 28"/>
          <p:cNvGrpSpPr/>
          <p:nvPr/>
        </p:nvGrpSpPr>
        <p:grpSpPr>
          <a:xfrm>
            <a:off x="939800" y="1915056"/>
            <a:ext cx="10277929" cy="3996632"/>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10">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1787593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6" name="Rectángulo 15"/>
          <p:cNvSpPr/>
          <p:nvPr/>
        </p:nvSpPr>
        <p:spPr>
          <a:xfrm>
            <a:off x="1028094" y="1350882"/>
            <a:ext cx="10224105" cy="4616648"/>
          </a:xfrm>
          <a:prstGeom prst="rect">
            <a:avLst/>
          </a:prstGeom>
          <a:noFill/>
          <a:ln>
            <a:noFill/>
          </a:ln>
          <a:effectLst/>
        </p:spPr>
        <p:txBody>
          <a:bodyPr wrap="square">
            <a:spAutoFit/>
          </a:bodyPr>
          <a:lstStyle/>
          <a:p>
            <a:pPr>
              <a:spcBef>
                <a:spcPts val="600"/>
              </a:spcBef>
            </a:pPr>
            <a:r>
              <a:rPr lang="es-MX" sz="2200" dirty="0">
                <a:latin typeface="Times New Roman" panose="02020603050405020304" pitchFamily="18" charset="0"/>
                <a:cs typeface="Times New Roman" panose="02020603050405020304" pitchFamily="18" charset="0"/>
              </a:rPr>
              <a:t>Podrán ser motivos para la reasignación de hasta el 100% de los recursos del programa, los siguientes supuestos:</a:t>
            </a:r>
          </a:p>
          <a:p>
            <a:pPr marL="342900" indent="-342900">
              <a:spcBef>
                <a:spcPts val="600"/>
              </a:spcBef>
              <a:buFont typeface="Arial" panose="020B0604020202020204" pitchFamily="34" charset="0"/>
              <a:buChar char="•"/>
            </a:pPr>
            <a:endParaRPr lang="es-MX" sz="2200" dirty="0">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No haber presentado, el cierre del ejercicio anterior del programa en que se haya </a:t>
            </a:r>
            <a:r>
              <a:rPr lang="es-MX" sz="2200" dirty="0" smtClean="0">
                <a:latin typeface="Times New Roman" panose="02020603050405020304" pitchFamily="18" charset="0"/>
                <a:cs typeface="Times New Roman" panose="02020603050405020304" pitchFamily="18" charset="0"/>
              </a:rPr>
              <a:t>participado.</a:t>
            </a:r>
            <a:endParaRPr lang="es-MX" sz="2200" dirty="0">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endParaRPr lang="es-MX" sz="2200" dirty="0">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r>
              <a:rPr lang="es-MX" sz="2200" dirty="0">
                <a:latin typeface="Times New Roman" panose="02020603050405020304" pitchFamily="18" charset="0"/>
                <a:cs typeface="Times New Roman" panose="02020603050405020304" pitchFamily="18" charset="0"/>
              </a:rPr>
              <a:t>No formalizar en las fechas establecidas los Anexos de Ejecución y Técnico y/o Programa de Acciones</a:t>
            </a:r>
          </a:p>
          <a:p>
            <a:pPr>
              <a:spcBef>
                <a:spcPts val="600"/>
              </a:spcBef>
            </a:pPr>
            <a:endParaRPr lang="es-MX" sz="2200" dirty="0">
              <a:latin typeface="Times New Roman" panose="02020603050405020304" pitchFamily="18" charset="0"/>
              <a:cs typeface="Times New Roman" panose="02020603050405020304" pitchFamily="18" charset="0"/>
            </a:endParaRPr>
          </a:p>
          <a:p>
            <a:pPr marL="342900" indent="-342900">
              <a:spcBef>
                <a:spcPts val="600"/>
              </a:spcBef>
              <a:buFont typeface="Arial" panose="020B0604020202020204" pitchFamily="34" charset="0"/>
              <a:buChar char="•"/>
            </a:pPr>
            <a:r>
              <a:rPr lang="es-MX" sz="2200" dirty="0" smtClean="0">
                <a:latin typeface="Times New Roman" panose="02020603050405020304" pitchFamily="18" charset="0"/>
                <a:cs typeface="Times New Roman" panose="02020603050405020304" pitchFamily="18" charset="0"/>
              </a:rPr>
              <a:t>En </a:t>
            </a:r>
            <a:r>
              <a:rPr lang="es-MX" sz="2200" dirty="0">
                <a:latin typeface="Times New Roman" panose="02020603050405020304" pitchFamily="18" charset="0"/>
                <a:cs typeface="Times New Roman" panose="02020603050405020304" pitchFamily="18" charset="0"/>
              </a:rPr>
              <a:t>caso de que al último día hábil del mes de agosto los recursos de la contraparte no se encuentren depositados en la cuenta bancaria específica de los programas, la Conagua podrá reasignar el monto federal faltante a radicar a esa fecha.</a:t>
            </a:r>
          </a:p>
        </p:txBody>
      </p:sp>
      <p:sp>
        <p:nvSpPr>
          <p:cNvPr id="14" name="Rectángulo 13"/>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Reasignación de Recursos</a:t>
            </a:r>
            <a:endParaRPr lang="es-MX" sz="3600" b="1" dirty="0">
              <a:solidFill>
                <a:schemeClr val="accent6">
                  <a:lumMod val="50000"/>
                </a:schemeClr>
              </a:solidFill>
            </a:endParaRPr>
          </a:p>
        </p:txBody>
      </p:sp>
      <p:grpSp>
        <p:nvGrpSpPr>
          <p:cNvPr id="17" name="Grupo 16"/>
          <p:cNvGrpSpPr/>
          <p:nvPr/>
        </p:nvGrpSpPr>
        <p:grpSpPr>
          <a:xfrm>
            <a:off x="9102047" y="106286"/>
            <a:ext cx="3073578" cy="353943"/>
            <a:chOff x="4576628" y="99195"/>
            <a:chExt cx="3073578" cy="353943"/>
          </a:xfrm>
        </p:grpSpPr>
        <p:sp>
          <p:nvSpPr>
            <p:cNvPr id="18"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9" name="Grupo 28"/>
          <p:cNvGrpSpPr/>
          <p:nvPr/>
        </p:nvGrpSpPr>
        <p:grpSpPr>
          <a:xfrm>
            <a:off x="939800" y="1298332"/>
            <a:ext cx="10277929" cy="4669198"/>
            <a:chOff x="334009" y="1740374"/>
            <a:chExt cx="11618505" cy="4359728"/>
          </a:xfrm>
          <a:effectLst>
            <a:outerShdw blurRad="50800" dist="38100" dir="2700000" algn="tl" rotWithShape="0">
              <a:prstClr val="black">
                <a:alpha val="40000"/>
              </a:prstClr>
            </a:outerShdw>
          </a:effectLst>
        </p:grpSpPr>
        <p:cxnSp>
          <p:nvCxnSpPr>
            <p:cNvPr id="30" name="Conector recto 29"/>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182116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1016000" y="1830607"/>
            <a:ext cx="10147300" cy="2677656"/>
          </a:xfrm>
          <a:prstGeom prst="rect">
            <a:avLst/>
          </a:prstGeom>
        </p:spPr>
        <p:txBody>
          <a:bodyPr wrap="square">
            <a:spAutoFit/>
          </a:bodyPr>
          <a:lstStyle/>
          <a:p>
            <a:pPr algn="just"/>
            <a:r>
              <a:rPr lang="es-MX" sz="2800" dirty="0">
                <a:solidFill>
                  <a:srgbClr val="FF0000"/>
                </a:solidFill>
                <a:latin typeface="Times New Roman" panose="02020603050405020304" pitchFamily="18" charset="0"/>
                <a:cs typeface="Times New Roman" panose="02020603050405020304" pitchFamily="18" charset="0"/>
              </a:rPr>
              <a:t>En el caso de que las acciones programadas se hayan contratado a más tardar el 31 de diciembre pero no sean terminadas… el ejecutor podrá proponer a la </a:t>
            </a:r>
            <a:r>
              <a:rPr lang="es-MX" sz="2800" dirty="0" smtClean="0">
                <a:solidFill>
                  <a:srgbClr val="FF0000"/>
                </a:solidFill>
                <a:latin typeface="Times New Roman" panose="02020603050405020304" pitchFamily="18" charset="0"/>
                <a:cs typeface="Times New Roman" panose="02020603050405020304" pitchFamily="18" charset="0"/>
              </a:rPr>
              <a:t>CONAGUA </a:t>
            </a:r>
            <a:r>
              <a:rPr lang="es-MX" sz="2800" dirty="0">
                <a:solidFill>
                  <a:srgbClr val="FF0000"/>
                </a:solidFill>
                <a:latin typeface="Times New Roman" panose="02020603050405020304" pitchFamily="18" charset="0"/>
                <a:cs typeface="Times New Roman" panose="02020603050405020304" pitchFamily="18" charset="0"/>
              </a:rPr>
              <a:t>los mecanismos para la conclusión de dichas acciones.</a:t>
            </a:r>
          </a:p>
          <a:p>
            <a:pPr algn="just"/>
            <a:endParaRPr lang="es-MX" sz="2800" dirty="0">
              <a:solidFill>
                <a:srgbClr val="FF0000"/>
              </a:solidFill>
              <a:latin typeface="Times New Roman" panose="02020603050405020304" pitchFamily="18" charset="0"/>
              <a:cs typeface="Times New Roman" panose="02020603050405020304" pitchFamily="18" charset="0"/>
            </a:endParaRPr>
          </a:p>
          <a:p>
            <a:pPr algn="just"/>
            <a:r>
              <a:rPr lang="es-MX" sz="2800" dirty="0">
                <a:solidFill>
                  <a:srgbClr val="FF0000"/>
                </a:solidFill>
                <a:latin typeface="Times New Roman" panose="02020603050405020304" pitchFamily="18" charset="0"/>
                <a:cs typeface="Times New Roman" panose="02020603050405020304" pitchFamily="18" charset="0"/>
              </a:rPr>
              <a:t>Dichos casos serán revisados por la </a:t>
            </a:r>
            <a:r>
              <a:rPr lang="es-MX" sz="2800" dirty="0" smtClean="0">
                <a:solidFill>
                  <a:srgbClr val="FF0000"/>
                </a:solidFill>
                <a:latin typeface="Times New Roman" panose="02020603050405020304" pitchFamily="18" charset="0"/>
                <a:cs typeface="Times New Roman" panose="02020603050405020304" pitchFamily="18" charset="0"/>
              </a:rPr>
              <a:t>CONAGUA.</a:t>
            </a:r>
          </a:p>
        </p:txBody>
      </p:sp>
      <p:sp>
        <p:nvSpPr>
          <p:cNvPr id="14" name="Rectángulo 13"/>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Cierre de Ejercicio</a:t>
            </a:r>
            <a:endParaRPr lang="es-MX" sz="3600" b="1" dirty="0">
              <a:solidFill>
                <a:schemeClr val="accent6">
                  <a:lumMod val="50000"/>
                </a:schemeClr>
              </a:solidFill>
            </a:endParaRPr>
          </a:p>
        </p:txBody>
      </p:sp>
      <p:grpSp>
        <p:nvGrpSpPr>
          <p:cNvPr id="16" name="Grupo 15"/>
          <p:cNvGrpSpPr/>
          <p:nvPr/>
        </p:nvGrpSpPr>
        <p:grpSpPr>
          <a:xfrm>
            <a:off x="9102047" y="106286"/>
            <a:ext cx="3073578" cy="353943"/>
            <a:chOff x="4576628" y="99195"/>
            <a:chExt cx="3073578" cy="353943"/>
          </a:xfrm>
        </p:grpSpPr>
        <p:sp>
          <p:nvSpPr>
            <p:cNvPr id="17"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8"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7" name="Grupo 26"/>
          <p:cNvGrpSpPr/>
          <p:nvPr/>
        </p:nvGrpSpPr>
        <p:grpSpPr>
          <a:xfrm>
            <a:off x="939800" y="1790700"/>
            <a:ext cx="10277929" cy="2781063"/>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3456222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7" name="Rectángulo 16"/>
          <p:cNvSpPr/>
          <p:nvPr/>
        </p:nvSpPr>
        <p:spPr>
          <a:xfrm>
            <a:off x="965201" y="2715619"/>
            <a:ext cx="10299700" cy="2277547"/>
          </a:xfrm>
          <a:prstGeom prst="rect">
            <a:avLst/>
          </a:prstGeom>
          <a:noFill/>
          <a:ln>
            <a:noFill/>
          </a:ln>
          <a:effectLst/>
        </p:spPr>
        <p:txBody>
          <a:bodyPr wrap="square">
            <a:spAutoFit/>
          </a:bodyPr>
          <a:lstStyle/>
          <a:p>
            <a:pPr algn="just">
              <a:spcBef>
                <a:spcPts val="600"/>
              </a:spcBef>
            </a:pPr>
            <a:r>
              <a:rPr lang="es-MX" sz="2200" b="1" dirty="0" smtClean="0">
                <a:latin typeface="Times New Roman" panose="02020603050405020304" pitchFamily="18" charset="0"/>
                <a:cs typeface="Times New Roman" panose="02020603050405020304" pitchFamily="18" charset="0"/>
              </a:rPr>
              <a:t>Segundo: </a:t>
            </a:r>
            <a:r>
              <a:rPr lang="es-MX" sz="2200" dirty="0" smtClean="0">
                <a:latin typeface="Times New Roman" panose="02020603050405020304" pitchFamily="18" charset="0"/>
                <a:cs typeface="Times New Roman" panose="02020603050405020304" pitchFamily="18" charset="0"/>
              </a:rPr>
              <a:t>CONAGUA </a:t>
            </a:r>
            <a:r>
              <a:rPr lang="es-MX" sz="2200" dirty="0">
                <a:latin typeface="Times New Roman" panose="02020603050405020304" pitchFamily="18" charset="0"/>
                <a:cs typeface="Times New Roman" panose="02020603050405020304" pitchFamily="18" charset="0"/>
              </a:rPr>
              <a:t>podrá ejercer hasta el 100% de los recursos federales autorizados sin necesidad de concurrencia de otros recursos.</a:t>
            </a:r>
          </a:p>
          <a:p>
            <a:pPr algn="just">
              <a:spcBef>
                <a:spcPts val="600"/>
              </a:spcBef>
            </a:pPr>
            <a:endParaRPr lang="es-MX" sz="2200" dirty="0">
              <a:latin typeface="Times New Roman" panose="02020603050405020304" pitchFamily="18" charset="0"/>
              <a:cs typeface="Times New Roman" panose="02020603050405020304" pitchFamily="18" charset="0"/>
            </a:endParaRPr>
          </a:p>
          <a:p>
            <a:pPr algn="just">
              <a:spcBef>
                <a:spcPts val="600"/>
              </a:spcBef>
            </a:pPr>
            <a:r>
              <a:rPr lang="es-MX" sz="2200" dirty="0">
                <a:latin typeface="Times New Roman" panose="02020603050405020304" pitchFamily="18" charset="0"/>
                <a:cs typeface="Times New Roman" panose="02020603050405020304" pitchFamily="18" charset="0"/>
              </a:rPr>
              <a:t>En la entrega urgente o emergente de agua, para atender los efectos producidos por cualquier tipo de fenómeno extremo y podrá ser el ejecutor de los programas, proyectos, obras y acciones que determine como elegibles.</a:t>
            </a:r>
          </a:p>
        </p:txBody>
      </p:sp>
      <p:sp>
        <p:nvSpPr>
          <p:cNvPr id="14" name="Rectángulo 13"/>
          <p:cNvSpPr/>
          <p:nvPr/>
        </p:nvSpPr>
        <p:spPr>
          <a:xfrm>
            <a:off x="876300" y="1780005"/>
            <a:ext cx="11315700"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dirty="0" smtClean="0">
                <a:solidFill>
                  <a:schemeClr val="tx1">
                    <a:lumMod val="75000"/>
                    <a:lumOff val="25000"/>
                  </a:schemeClr>
                </a:solidFill>
                <a:latin typeface="Times New Roman" panose="02020603050405020304" pitchFamily="18" charset="0"/>
                <a:cs typeface="Times New Roman" panose="02020603050405020304" pitchFamily="18" charset="0"/>
              </a:rPr>
              <a:t>Ante una declaratoria de Emergencia por APF y el DOF </a:t>
            </a:r>
            <a:endParaRPr lang="es-MX" sz="3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Transitorios</a:t>
            </a:r>
            <a:endParaRPr lang="es-MX" sz="3600" b="1" dirty="0">
              <a:solidFill>
                <a:schemeClr val="accent6">
                  <a:lumMod val="50000"/>
                </a:schemeClr>
              </a:solidFill>
            </a:endParaRPr>
          </a:p>
        </p:txBody>
      </p:sp>
      <p:grpSp>
        <p:nvGrpSpPr>
          <p:cNvPr id="18" name="Grupo 17"/>
          <p:cNvGrpSpPr/>
          <p:nvPr/>
        </p:nvGrpSpPr>
        <p:grpSpPr>
          <a:xfrm>
            <a:off x="9102047" y="106286"/>
            <a:ext cx="3073578" cy="353943"/>
            <a:chOff x="4576628" y="99195"/>
            <a:chExt cx="3073578" cy="353943"/>
          </a:xfrm>
        </p:grpSpPr>
        <p:sp>
          <p:nvSpPr>
            <p:cNvPr id="25"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26"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0" name="Grupo 29"/>
          <p:cNvGrpSpPr/>
          <p:nvPr/>
        </p:nvGrpSpPr>
        <p:grpSpPr>
          <a:xfrm>
            <a:off x="939800" y="2561138"/>
            <a:ext cx="10277929" cy="2709361"/>
            <a:chOff x="334009" y="1740374"/>
            <a:chExt cx="11618505" cy="4359728"/>
          </a:xfrm>
          <a:effectLst>
            <a:outerShdw blurRad="50800" dist="38100" dir="2700000" algn="tl" rotWithShape="0">
              <a:prstClr val="black">
                <a:alpha val="40000"/>
              </a:prstClr>
            </a:outerShdw>
          </a:effectLst>
        </p:grpSpPr>
        <p:cxnSp>
          <p:nvCxnSpPr>
            <p:cNvPr id="31" name="Conector recto 30"/>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861581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8" name="Rectángulo 27"/>
          <p:cNvSpPr/>
          <p:nvPr/>
        </p:nvSpPr>
        <p:spPr>
          <a:xfrm>
            <a:off x="1" y="1915056"/>
            <a:ext cx="6096000" cy="382400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888999" y="1300132"/>
            <a:ext cx="11286626" cy="1031051"/>
          </a:xfrm>
          <a:prstGeom prst="rect">
            <a:avLst/>
          </a:prstGeom>
          <a:noFill/>
          <a:ln>
            <a:noFill/>
          </a:ln>
          <a:effectLst/>
        </p:spPr>
        <p:txBody>
          <a:bodyPr wrap="square">
            <a:spAutoFit/>
          </a:bodyPr>
          <a:lstStyle/>
          <a:p>
            <a:pPr algn="just">
              <a:spcBef>
                <a:spcPts val="600"/>
              </a:spcBef>
            </a:pPr>
            <a:r>
              <a:rPr lang="es-MX" sz="24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CUARTO.-</a:t>
            </a:r>
          </a:p>
          <a:p>
            <a:pPr algn="ctr">
              <a:spcBef>
                <a:spcPts val="600"/>
              </a:spcBef>
            </a:pPr>
            <a:r>
              <a:rPr lang="es-MX" sz="3200" dirty="0">
                <a:latin typeface="Times New Roman" panose="02020603050405020304" pitchFamily="18" charset="0"/>
                <a:cs typeface="Times New Roman" panose="02020603050405020304" pitchFamily="18" charset="0"/>
              </a:rPr>
              <a:t>Sólo para el presente ejercicio fiscal</a:t>
            </a:r>
            <a:endParaRPr lang="es-MX"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37297691"/>
              </p:ext>
            </p:extLst>
          </p:nvPr>
        </p:nvGraphicFramePr>
        <p:xfrm>
          <a:off x="1635858" y="2435664"/>
          <a:ext cx="8920286" cy="3444437"/>
        </p:xfrm>
        <a:graphic>
          <a:graphicData uri="http://schemas.openxmlformats.org/drawingml/2006/table">
            <a:tbl>
              <a:tblPr firstRow="1" bandRow="1">
                <a:tableStyleId>{72833802-FEF1-4C79-8D5D-14CF1EAF98D9}</a:tableStyleId>
              </a:tblPr>
              <a:tblGrid>
                <a:gridCol w="5547457">
                  <a:extLst>
                    <a:ext uri="{9D8B030D-6E8A-4147-A177-3AD203B41FA5}">
                      <a16:colId xmlns:a16="http://schemas.microsoft.com/office/drawing/2014/main" val="20000"/>
                    </a:ext>
                  </a:extLst>
                </a:gridCol>
                <a:gridCol w="3372829">
                  <a:extLst>
                    <a:ext uri="{9D8B030D-6E8A-4147-A177-3AD203B41FA5}">
                      <a16:colId xmlns:a16="http://schemas.microsoft.com/office/drawing/2014/main" val="20001"/>
                    </a:ext>
                  </a:extLst>
                </a:gridCol>
              </a:tblGrid>
              <a:tr h="538193">
                <a:tc>
                  <a:txBody>
                    <a:bodyPr/>
                    <a:lstStyle/>
                    <a:p>
                      <a:pPr algn="ctr"/>
                      <a:r>
                        <a:rPr lang="es-MX" sz="2400" dirty="0" smtClean="0">
                          <a:latin typeface="Arial" panose="020B0604020202020204" pitchFamily="34" charset="0"/>
                          <a:cs typeface="Arial" panose="020B0604020202020204" pitchFamily="34" charset="0"/>
                        </a:rPr>
                        <a:t>Requisito</a:t>
                      </a:r>
                      <a:endParaRPr lang="es-MX" sz="2400" dirty="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s-MX" sz="2400" dirty="0" smtClean="0">
                          <a:latin typeface="Arial" panose="020B0604020202020204" pitchFamily="34" charset="0"/>
                          <a:cs typeface="Arial" panose="020B0604020202020204" pitchFamily="34" charset="0"/>
                        </a:rPr>
                        <a:t>Porcentaje</a:t>
                      </a:r>
                      <a:r>
                        <a:rPr lang="es-MX" sz="2400" baseline="0" dirty="0" smtClean="0">
                          <a:latin typeface="Arial" panose="020B0604020202020204" pitchFamily="34" charset="0"/>
                          <a:cs typeface="Arial" panose="020B0604020202020204" pitchFamily="34" charset="0"/>
                        </a:rPr>
                        <a:t> Adicional </a:t>
                      </a:r>
                      <a:endParaRPr lang="es-MX" sz="24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968748">
                <a:tc>
                  <a:txBody>
                    <a:bodyPr/>
                    <a:lstStyle/>
                    <a:p>
                      <a:pPr algn="ctr"/>
                      <a:r>
                        <a:rPr lang="es-MX" sz="2400" dirty="0" smtClean="0">
                          <a:latin typeface="Arial" panose="020B0604020202020204" pitchFamily="34" charset="0"/>
                          <a:cs typeface="Arial" panose="020B0604020202020204" pitchFamily="34" charset="0"/>
                        </a:rPr>
                        <a:t>Agua Potable, Alcantarillado y Saneamiento (</a:t>
                      </a:r>
                      <a:r>
                        <a:rPr lang="es-MX" sz="2400" b="1" dirty="0" smtClean="0">
                          <a:solidFill>
                            <a:srgbClr val="0070C0"/>
                          </a:solidFill>
                          <a:latin typeface="Times New Roman" panose="02020603050405020304" pitchFamily="18" charset="0"/>
                          <a:cs typeface="Times New Roman" panose="02020603050405020304" pitchFamily="18" charset="0"/>
                        </a:rPr>
                        <a:t>PROAGUA</a:t>
                      </a:r>
                      <a:r>
                        <a:rPr lang="es-MX" sz="2400" dirty="0" smtClean="0">
                          <a:latin typeface="Arial" panose="020B0604020202020204" pitchFamily="34" charset="0"/>
                          <a:cs typeface="Arial" panose="020B0604020202020204" pitchFamily="34" charset="0"/>
                        </a:rPr>
                        <a:t>)</a:t>
                      </a:r>
                      <a:endParaRPr lang="es-MX" sz="2400"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s-MX" sz="2400" b="1" dirty="0" smtClean="0">
                          <a:latin typeface="Arial" panose="020B0604020202020204" pitchFamily="34" charset="0"/>
                          <a:cs typeface="Arial" panose="020B0604020202020204" pitchFamily="34" charset="0"/>
                        </a:rPr>
                        <a:t>20%</a:t>
                      </a:r>
                      <a:endParaRPr lang="es-MX" sz="2400" b="1"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968748">
                <a:tc>
                  <a:txBody>
                    <a:bodyPr/>
                    <a:lstStyle/>
                    <a:p>
                      <a:pPr algn="ctr"/>
                      <a:r>
                        <a:rPr lang="es-MX" sz="2400" dirty="0" smtClean="0">
                          <a:latin typeface="Arial" panose="020B0604020202020204" pitchFamily="34" charset="0"/>
                          <a:cs typeface="Arial" panose="020B0604020202020204" pitchFamily="34" charset="0"/>
                        </a:rPr>
                        <a:t>Tratamiento de Aguas Residuales (</a:t>
                      </a:r>
                      <a:r>
                        <a:rPr lang="es-MX" sz="2400" b="1" dirty="0" smtClean="0">
                          <a:solidFill>
                            <a:schemeClr val="accent2"/>
                          </a:solidFill>
                          <a:latin typeface="Times New Roman" panose="02020603050405020304" pitchFamily="18" charset="0"/>
                          <a:cs typeface="Times New Roman" panose="02020603050405020304" pitchFamily="18" charset="0"/>
                        </a:rPr>
                        <a:t>PROSAN</a:t>
                      </a:r>
                      <a:r>
                        <a:rPr lang="es-MX" sz="2400" dirty="0" smtClean="0">
                          <a:latin typeface="Arial" panose="020B0604020202020204" pitchFamily="34" charset="0"/>
                          <a:cs typeface="Arial" panose="020B0604020202020204" pitchFamily="34" charset="0"/>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s-MX" sz="2400" b="1" dirty="0" smtClean="0">
                          <a:latin typeface="Arial" panose="020B0604020202020204" pitchFamily="34" charset="0"/>
                          <a:cs typeface="Arial" panose="020B0604020202020204" pitchFamily="34" charset="0"/>
                        </a:rPr>
                        <a:t>20%</a:t>
                      </a:r>
                      <a:endParaRPr lang="es-MX" sz="2400" b="1"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968748">
                <a:tc>
                  <a:txBody>
                    <a:bodyPr/>
                    <a:lstStyle/>
                    <a:p>
                      <a:pPr algn="ctr"/>
                      <a:r>
                        <a:rPr lang="es-MX" sz="2400" dirty="0" smtClean="0">
                          <a:latin typeface="Arial" panose="020B0604020202020204" pitchFamily="34" charset="0"/>
                          <a:cs typeface="Arial" panose="020B0604020202020204" pitchFamily="34" charset="0"/>
                        </a:rPr>
                        <a:t>Localidades menores a 15,000 habitantes</a:t>
                      </a:r>
                      <a:endParaRPr lang="es-MX" sz="2400"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s-MX" sz="2400" b="1" dirty="0" smtClean="0">
                          <a:latin typeface="Arial" panose="020B0604020202020204" pitchFamily="34" charset="0"/>
                          <a:cs typeface="Arial" panose="020B0604020202020204" pitchFamily="34" charset="0"/>
                        </a:rPr>
                        <a:t>25%</a:t>
                      </a:r>
                      <a:endParaRPr lang="es-MX" sz="2400" b="1" dirty="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Rectángulo 14"/>
          <p:cNvSpPr/>
          <p:nvPr/>
        </p:nvSpPr>
        <p:spPr>
          <a:xfrm>
            <a:off x="1" y="415957"/>
            <a:ext cx="12191999"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smtClean="0">
                <a:solidFill>
                  <a:schemeClr val="accent6">
                    <a:lumMod val="50000"/>
                  </a:schemeClr>
                </a:solidFill>
              </a:rPr>
              <a:t>Transitorios</a:t>
            </a:r>
            <a:endParaRPr lang="es-MX" sz="3600" b="1" dirty="0">
              <a:solidFill>
                <a:schemeClr val="accent6">
                  <a:lumMod val="50000"/>
                </a:schemeClr>
              </a:solidFill>
            </a:endParaRPr>
          </a:p>
        </p:txBody>
      </p:sp>
      <p:grpSp>
        <p:nvGrpSpPr>
          <p:cNvPr id="16" name="Grupo 15"/>
          <p:cNvGrpSpPr/>
          <p:nvPr/>
        </p:nvGrpSpPr>
        <p:grpSpPr>
          <a:xfrm>
            <a:off x="9102047" y="106286"/>
            <a:ext cx="3073578" cy="353943"/>
            <a:chOff x="4576628" y="99195"/>
            <a:chExt cx="3073578" cy="353943"/>
          </a:xfrm>
        </p:grpSpPr>
        <p:sp>
          <p:nvSpPr>
            <p:cNvPr id="17" name="11 CuadroTexto"/>
            <p:cNvSpPr txBox="1"/>
            <p:nvPr/>
          </p:nvSpPr>
          <p:spPr>
            <a:xfrm>
              <a:off x="4576628" y="99195"/>
              <a:ext cx="3073578" cy="353943"/>
            </a:xfrm>
            <a:prstGeom prst="rect">
              <a:avLst/>
            </a:prstGeom>
            <a:noFill/>
          </p:spPr>
          <p:txBody>
            <a:bodyPr wrap="square" rtlCol="0">
              <a:spAutoFit/>
            </a:bodyPr>
            <a:lstStyle/>
            <a:p>
              <a:pPr algn="ctr"/>
              <a:r>
                <a:rPr lang="es-MX" sz="800" b="1" dirty="0">
                  <a:latin typeface="Times New Roman" panose="02020603050405020304" pitchFamily="18" charset="0"/>
                  <a:cs typeface="Times New Roman" panose="02020603050405020304" pitchFamily="18" charset="0"/>
                </a:rPr>
                <a:t>GERENCIA DE </a:t>
              </a:r>
              <a:r>
                <a:rPr lang="es-MX" sz="900" b="1" dirty="0">
                  <a:latin typeface="Times New Roman" panose="02020603050405020304" pitchFamily="18" charset="0"/>
                  <a:cs typeface="Times New Roman" panose="02020603050405020304" pitchFamily="18" charset="0"/>
                </a:rPr>
                <a:t>PROGRAMAS</a:t>
              </a:r>
              <a:r>
                <a:rPr lang="es-MX" sz="800" b="1" dirty="0">
                  <a:latin typeface="Times New Roman" panose="02020603050405020304" pitchFamily="18" charset="0"/>
                  <a:cs typeface="Times New Roman" panose="02020603050405020304" pitchFamily="18" charset="0"/>
                </a:rPr>
                <a:t> FEDERALES DE AGUA POTABLE Y </a:t>
              </a:r>
              <a:r>
                <a:rPr lang="es-MX" sz="800" b="1" dirty="0" smtClean="0">
                  <a:latin typeface="Times New Roman" panose="02020603050405020304" pitchFamily="18" charset="0"/>
                  <a:cs typeface="Times New Roman" panose="02020603050405020304" pitchFamily="18" charset="0"/>
                </a:rPr>
                <a:t>SANEAMIENTO</a:t>
              </a:r>
              <a:endParaRPr lang="es-MX" sz="800" b="1" dirty="0">
                <a:latin typeface="Times New Roman" panose="02020603050405020304" pitchFamily="18" charset="0"/>
                <a:cs typeface="Times New Roman" panose="02020603050405020304" pitchFamily="18" charset="0"/>
              </a:endParaRPr>
            </a:p>
          </p:txBody>
        </p:sp>
        <p:sp>
          <p:nvSpPr>
            <p:cNvPr id="18" name="12 Rectángulo"/>
            <p:cNvSpPr/>
            <p:nvPr/>
          </p:nvSpPr>
          <p:spPr>
            <a:xfrm>
              <a:off x="4619357" y="157819"/>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12 Rectángulo"/>
            <p:cNvSpPr/>
            <p:nvPr/>
          </p:nvSpPr>
          <p:spPr>
            <a:xfrm flipH="1">
              <a:off x="7532760" y="109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7" name="Grupo 26"/>
          <p:cNvGrpSpPr/>
          <p:nvPr/>
        </p:nvGrpSpPr>
        <p:grpSpPr>
          <a:xfrm>
            <a:off x="939800" y="1790700"/>
            <a:ext cx="10277929" cy="4216400"/>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238611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6"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89" y="5955118"/>
            <a:ext cx="654072" cy="697677"/>
          </a:xfrm>
          <a:prstGeom prst="rect">
            <a:avLst/>
          </a:prstGeom>
        </p:spPr>
      </p:pic>
      <p:pic>
        <p:nvPicPr>
          <p:cNvPr id="7"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1489" y="5969266"/>
            <a:ext cx="654072" cy="697677"/>
          </a:xfrm>
          <a:prstGeom prst="rect">
            <a:avLst/>
          </a:prstGeom>
        </p:spPr>
      </p:pic>
      <p:sp>
        <p:nvSpPr>
          <p:cNvPr id="18" name="Rectángulo 17"/>
          <p:cNvSpPr/>
          <p:nvPr/>
        </p:nvSpPr>
        <p:spPr>
          <a:xfrm>
            <a:off x="2120900" y="1640818"/>
            <a:ext cx="10071100" cy="1360372"/>
          </a:xfrm>
          <a:prstGeom prst="rect">
            <a:avLst/>
          </a:prstGeom>
        </p:spPr>
        <p:txBody>
          <a:bodyPr wrap="square">
            <a:spAutoFit/>
          </a:bodyPr>
          <a:lstStyle/>
          <a:p>
            <a:pPr algn="ctr"/>
            <a:r>
              <a:rPr lang="es-MX" sz="24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R</a:t>
            </a:r>
            <a:r>
              <a:rPr lang="es-MX"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eglas de operación</a:t>
            </a:r>
          </a:p>
          <a:p>
            <a:pPr algn="ctr"/>
            <a:r>
              <a:rPr lang="es-MX" sz="2800"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p</a:t>
            </a:r>
            <a:r>
              <a:rPr lang="es-MX"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ara los programas de agua potable, alcantarillado y saneamiento</a:t>
            </a:r>
          </a:p>
          <a:p>
            <a:pPr algn="ctr"/>
            <a:r>
              <a:rPr lang="es-MX"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y tratamiento de aguas residuales,</a:t>
            </a:r>
          </a:p>
          <a:p>
            <a:pPr algn="ctr"/>
            <a:r>
              <a:rPr lang="es-MX" b="1" cap="small" dirty="0" smtClean="0">
                <a:solidFill>
                  <a:schemeClr val="tx1">
                    <a:lumMod val="75000"/>
                    <a:lumOff val="25000"/>
                  </a:schemeClr>
                </a:solidFill>
                <a:latin typeface="Times New Roman" panose="02020603050405020304" pitchFamily="18" charset="0"/>
                <a:cs typeface="Times New Roman" panose="02020603050405020304" pitchFamily="18" charset="0"/>
              </a:rPr>
              <a:t> a cargo de la comisión nacional del agua, aplicables a partir del año 2020. </a:t>
            </a:r>
            <a:endParaRPr lang="es-MX" b="1" cap="small"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2" name="Grupo 1"/>
          <p:cNvGrpSpPr/>
          <p:nvPr/>
        </p:nvGrpSpPr>
        <p:grpSpPr>
          <a:xfrm>
            <a:off x="4570234" y="41276"/>
            <a:ext cx="4123005" cy="353943"/>
            <a:chOff x="4608338" y="117484"/>
            <a:chExt cx="4123005" cy="353943"/>
          </a:xfrm>
        </p:grpSpPr>
        <p:sp>
          <p:nvSpPr>
            <p:cNvPr id="24" name="11 CuadroTexto"/>
            <p:cNvSpPr txBox="1"/>
            <p:nvPr/>
          </p:nvSpPr>
          <p:spPr>
            <a:xfrm>
              <a:off x="5657765" y="117484"/>
              <a:ext cx="3073578" cy="353943"/>
            </a:xfrm>
            <a:prstGeom prst="rect">
              <a:avLst/>
            </a:prstGeom>
            <a:noFill/>
          </p:spPr>
          <p:txBody>
            <a:bodyPr wrap="square" rtlCol="0">
              <a:spAutoFit/>
            </a:bodyPr>
            <a:lstStyle/>
            <a:p>
              <a:pPr algn="ctr"/>
              <a:r>
                <a:rPr lang="es-MX" sz="900" b="1" dirty="0" smtClean="0">
                  <a:latin typeface="Times New Roman" panose="02020603050405020304" pitchFamily="18" charset="0"/>
                  <a:cs typeface="Times New Roman" panose="02020603050405020304" pitchFamily="18" charset="0"/>
                </a:rPr>
                <a:t>S</a:t>
              </a:r>
              <a:r>
                <a:rPr lang="es-MX" sz="800" b="1" dirty="0" smtClean="0">
                  <a:latin typeface="Times New Roman" panose="02020603050405020304" pitchFamily="18" charset="0"/>
                  <a:cs typeface="Times New Roman" panose="02020603050405020304" pitchFamily="18" charset="0"/>
                </a:rPr>
                <a:t>UBDIRECCIÓN GENERAL DE AGUA POTABLE, DRENAJE Y SANEAMIENTO</a:t>
              </a:r>
              <a:endParaRPr lang="es-MX" sz="800" b="1" dirty="0">
                <a:latin typeface="Times New Roman" panose="02020603050405020304" pitchFamily="18" charset="0"/>
                <a:cs typeface="Times New Roman" panose="02020603050405020304" pitchFamily="18" charset="0"/>
              </a:endParaRPr>
            </a:p>
          </p:txBody>
        </p:sp>
        <p:sp>
          <p:nvSpPr>
            <p:cNvPr id="25" name="12 Rectángulo"/>
            <p:cNvSpPr/>
            <p:nvPr/>
          </p:nvSpPr>
          <p:spPr>
            <a:xfrm>
              <a:off x="4608338" y="232935"/>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12 Rectángulo"/>
            <p:cNvSpPr/>
            <p:nvPr/>
          </p:nvSpPr>
          <p:spPr>
            <a:xfrm flipH="1">
              <a:off x="7705972" y="212258"/>
              <a:ext cx="33346" cy="216000"/>
            </a:xfrm>
            <a:custGeom>
              <a:avLst/>
              <a:gdLst>
                <a:gd name="connsiteX0" fmla="*/ 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0 w 72008"/>
                <a:gd name="connsiteY4" fmla="*/ 0 h 504056"/>
                <a:gd name="connsiteX0" fmla="*/ 38100 w 72008"/>
                <a:gd name="connsiteY0" fmla="*/ 0 h 504056"/>
                <a:gd name="connsiteX1" fmla="*/ 72008 w 72008"/>
                <a:gd name="connsiteY1" fmla="*/ 0 h 504056"/>
                <a:gd name="connsiteX2" fmla="*/ 72008 w 72008"/>
                <a:gd name="connsiteY2" fmla="*/ 504056 h 504056"/>
                <a:gd name="connsiteX3" fmla="*/ 0 w 72008"/>
                <a:gd name="connsiteY3" fmla="*/ 504056 h 504056"/>
                <a:gd name="connsiteX4" fmla="*/ 38100 w 72008"/>
                <a:gd name="connsiteY4" fmla="*/ 0 h 504056"/>
                <a:gd name="connsiteX0" fmla="*/ 0 w 33908"/>
                <a:gd name="connsiteY0" fmla="*/ 0 h 504056"/>
                <a:gd name="connsiteX1" fmla="*/ 33908 w 33908"/>
                <a:gd name="connsiteY1" fmla="*/ 0 h 504056"/>
                <a:gd name="connsiteX2" fmla="*/ 33908 w 33908"/>
                <a:gd name="connsiteY2" fmla="*/ 504056 h 504056"/>
                <a:gd name="connsiteX3" fmla="*/ 0 w 33908"/>
                <a:gd name="connsiteY3" fmla="*/ 504056 h 504056"/>
                <a:gd name="connsiteX4" fmla="*/ 0 w 33908"/>
                <a:gd name="connsiteY4" fmla="*/ 0 h 504056"/>
                <a:gd name="connsiteX0" fmla="*/ 1166 w 35074"/>
                <a:gd name="connsiteY0" fmla="*/ 0 h 504056"/>
                <a:gd name="connsiteX1" fmla="*/ 35074 w 35074"/>
                <a:gd name="connsiteY1" fmla="*/ 0 h 504056"/>
                <a:gd name="connsiteX2" fmla="*/ 35074 w 35074"/>
                <a:gd name="connsiteY2" fmla="*/ 504056 h 504056"/>
                <a:gd name="connsiteX3" fmla="*/ 1166 w 35074"/>
                <a:gd name="connsiteY3" fmla="*/ 504056 h 504056"/>
                <a:gd name="connsiteX4" fmla="*/ 0 w 35074"/>
                <a:gd name="connsiteY4" fmla="*/ 238100 h 504056"/>
                <a:gd name="connsiteX5" fmla="*/ 1166 w 35074"/>
                <a:gd name="connsiteY5" fmla="*/ 0 h 504056"/>
                <a:gd name="connsiteX0" fmla="*/ 1166 w 35074"/>
                <a:gd name="connsiteY0" fmla="*/ 0 h 504056"/>
                <a:gd name="connsiteX1" fmla="*/ 35074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5074"/>
                <a:gd name="connsiteY0" fmla="*/ 0 h 504056"/>
                <a:gd name="connsiteX1" fmla="*/ 6499 w 35074"/>
                <a:gd name="connsiteY1" fmla="*/ 0 h 504056"/>
                <a:gd name="connsiteX2" fmla="*/ 33338 w 35074"/>
                <a:gd name="connsiteY2" fmla="*/ 228575 h 504056"/>
                <a:gd name="connsiteX3" fmla="*/ 35074 w 35074"/>
                <a:gd name="connsiteY3" fmla="*/ 504056 h 504056"/>
                <a:gd name="connsiteX4" fmla="*/ 1166 w 35074"/>
                <a:gd name="connsiteY4" fmla="*/ 504056 h 504056"/>
                <a:gd name="connsiteX5" fmla="*/ 0 w 35074"/>
                <a:gd name="connsiteY5" fmla="*/ 238100 h 504056"/>
                <a:gd name="connsiteX6" fmla="*/ 1166 w 35074"/>
                <a:gd name="connsiteY6" fmla="*/ 0 h 504056"/>
                <a:gd name="connsiteX0" fmla="*/ 1166 w 33346"/>
                <a:gd name="connsiteY0" fmla="*/ 0 h 508819"/>
                <a:gd name="connsiteX1" fmla="*/ 6499 w 33346"/>
                <a:gd name="connsiteY1" fmla="*/ 0 h 508819"/>
                <a:gd name="connsiteX2" fmla="*/ 33338 w 33346"/>
                <a:gd name="connsiteY2" fmla="*/ 228575 h 508819"/>
                <a:gd name="connsiteX3" fmla="*/ 1737 w 33346"/>
                <a:gd name="connsiteY3" fmla="*/ 508819 h 508819"/>
                <a:gd name="connsiteX4" fmla="*/ 1166 w 33346"/>
                <a:gd name="connsiteY4" fmla="*/ 504056 h 508819"/>
                <a:gd name="connsiteX5" fmla="*/ 0 w 33346"/>
                <a:gd name="connsiteY5" fmla="*/ 238100 h 508819"/>
                <a:gd name="connsiteX6" fmla="*/ 1166 w 33346"/>
                <a:gd name="connsiteY6" fmla="*/ 0 h 5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46" h="508819">
                  <a:moveTo>
                    <a:pt x="1166" y="0"/>
                  </a:moveTo>
                  <a:lnTo>
                    <a:pt x="6499" y="0"/>
                  </a:lnTo>
                  <a:cubicBezTo>
                    <a:pt x="5920" y="76192"/>
                    <a:pt x="33917" y="152383"/>
                    <a:pt x="33338" y="228575"/>
                  </a:cubicBezTo>
                  <a:cubicBezTo>
                    <a:pt x="33917" y="320402"/>
                    <a:pt x="1158" y="416992"/>
                    <a:pt x="1737" y="508819"/>
                  </a:cubicBezTo>
                  <a:cubicBezTo>
                    <a:pt x="1547" y="507231"/>
                    <a:pt x="1356" y="505644"/>
                    <a:pt x="1166" y="504056"/>
                  </a:cubicBezTo>
                  <a:cubicBezTo>
                    <a:pt x="777" y="415404"/>
                    <a:pt x="389" y="326752"/>
                    <a:pt x="0" y="238100"/>
                  </a:cubicBezTo>
                  <a:cubicBezTo>
                    <a:pt x="389" y="158733"/>
                    <a:pt x="777" y="79367"/>
                    <a:pt x="1166" y="0"/>
                  </a:cubicBez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5" name="Text Box 6"/>
          <p:cNvSpPr txBox="1">
            <a:spLocks noChangeArrowheads="1"/>
          </p:cNvSpPr>
          <p:nvPr/>
        </p:nvSpPr>
        <p:spPr bwMode="auto">
          <a:xfrm>
            <a:off x="4524108" y="4473368"/>
            <a:ext cx="4898322" cy="1077218"/>
          </a:xfrm>
          <a:prstGeom prst="rect">
            <a:avLst/>
          </a:prstGeom>
          <a:noFill/>
          <a:ln>
            <a:noFill/>
          </a:ln>
          <a:effectLst/>
          <a:extLst>
            <a:ext uri="{909E8E84-426E-40DD-AFC4-6F175D3DCCD1}">
              <a14:hiddenFill xmlns:a14="http://schemas.microsoft.com/office/drawing/2010/main">
                <a:gradFill rotWithShape="0">
                  <a:gsLst>
                    <a:gs pos="0">
                      <a:srgbClr val="0066CC"/>
                    </a:gs>
                    <a:gs pos="50000">
                      <a:srgbClr val="99CCFF"/>
                    </a:gs>
                    <a:gs pos="100000">
                      <a:srgbClr val="0066CC"/>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50000"/>
              </a:spcBef>
            </a:pPr>
            <a:r>
              <a:rPr lang="es-MX" altLang="es-MX" sz="3600" b="1" dirty="0" smtClean="0">
                <a:solidFill>
                  <a:schemeClr val="tx1">
                    <a:lumMod val="65000"/>
                    <a:lumOff val="35000"/>
                  </a:schemeClr>
                </a:solidFill>
                <a:latin typeface="Times New Roman" panose="02020603050405020304" pitchFamily="18" charset="0"/>
                <a:cs typeface="Times New Roman" panose="02020603050405020304" pitchFamily="18" charset="0"/>
              </a:rPr>
              <a:t>P</a:t>
            </a:r>
            <a:r>
              <a:rPr lang="es-MX" altLang="es-MX" sz="2800" b="1" dirty="0" smtClean="0">
                <a:solidFill>
                  <a:schemeClr val="tx1">
                    <a:lumMod val="65000"/>
                    <a:lumOff val="35000"/>
                  </a:schemeClr>
                </a:solidFill>
                <a:latin typeface="Times New Roman" panose="02020603050405020304" pitchFamily="18" charset="0"/>
                <a:cs typeface="Times New Roman" panose="02020603050405020304" pitchFamily="18" charset="0"/>
              </a:rPr>
              <a:t>OR SU ATENCIÓN</a:t>
            </a:r>
            <a:br>
              <a:rPr lang="es-MX" altLang="es-MX" sz="28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s-MX" altLang="es-MX" sz="2800" b="1" dirty="0" smtClean="0">
                <a:solidFill>
                  <a:schemeClr val="tx1">
                    <a:lumMod val="65000"/>
                    <a:lumOff val="35000"/>
                  </a:schemeClr>
                </a:solidFill>
                <a:latin typeface="Times New Roman" panose="02020603050405020304" pitchFamily="18" charset="0"/>
                <a:cs typeface="Times New Roman" panose="02020603050405020304" pitchFamily="18" charset="0"/>
              </a:rPr>
              <a:t>¡ GRACIAS!</a:t>
            </a:r>
            <a:endParaRPr lang="es-ES_tradnl" altLang="es-MX" sz="2800" b="1" dirty="0">
              <a:solidFill>
                <a:schemeClr val="tx1">
                  <a:lumMod val="65000"/>
                  <a:lumOff val="3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33318" t="43333" r="32483" b="42917"/>
          <a:stretch/>
        </p:blipFill>
        <p:spPr>
          <a:xfrm>
            <a:off x="5945310" y="3610923"/>
            <a:ext cx="2181225" cy="658358"/>
          </a:xfrm>
          <a:prstGeom prst="rect">
            <a:avLst/>
          </a:prstGeom>
        </p:spPr>
      </p:pic>
      <p:pic>
        <p:nvPicPr>
          <p:cNvPr id="17" name="Imagen 16"/>
          <p:cNvPicPr/>
          <p:nvPr/>
        </p:nvPicPr>
        <p:blipFill>
          <a:blip r:embed="rId7">
            <a:extLst>
              <a:ext uri="{28A0092B-C50C-407E-A947-70E740481C1C}">
                <a14:useLocalDpi xmlns:a14="http://schemas.microsoft.com/office/drawing/2010/main" val="0"/>
              </a:ext>
            </a:extLst>
          </a:blip>
          <a:srcRect/>
          <a:stretch>
            <a:fillRect/>
          </a:stretch>
        </p:blipFill>
        <p:spPr bwMode="auto">
          <a:xfrm>
            <a:off x="88490" y="0"/>
            <a:ext cx="4648610" cy="548640"/>
          </a:xfrm>
          <a:prstGeom prst="rect">
            <a:avLst/>
          </a:prstGeom>
          <a:noFill/>
        </p:spPr>
      </p:pic>
    </p:spTree>
    <p:extLst>
      <p:ext uri="{BB962C8B-B14F-4D97-AF65-F5344CB8AC3E}">
        <p14:creationId xmlns:p14="http://schemas.microsoft.com/office/powerpoint/2010/main" val="2794883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3133"/>
            <a:ext cx="10045337" cy="83754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solidFill>
                <a:prstClr val="white"/>
              </a:solidFill>
            </a:endParaRPr>
          </a:p>
        </p:txBody>
      </p:sp>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5" name="Rectángulo 4"/>
          <p:cNvSpPr/>
          <p:nvPr/>
        </p:nvSpPr>
        <p:spPr>
          <a:xfrm>
            <a:off x="251339" y="1524571"/>
            <a:ext cx="11701175" cy="5032147"/>
          </a:xfrm>
          <a:prstGeom prst="rect">
            <a:avLst/>
          </a:prstGeom>
        </p:spPr>
        <p:txBody>
          <a:bodyPr wrap="square">
            <a:spAutoFit/>
          </a:bodyPr>
          <a:lstStyle/>
          <a:p>
            <a:pPr algn="just"/>
            <a:endParaRPr lang="es-MX" sz="1400" dirty="0" smtClean="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800" dirty="0" smtClean="0">
                <a:solidFill>
                  <a:srgbClr val="0070C0"/>
                </a:solidFill>
                <a:latin typeface="Times New Roman" panose="02020603050405020304" pitchFamily="18" charset="0"/>
                <a:cs typeface="Times New Roman" panose="02020603050405020304" pitchFamily="18" charset="0"/>
              </a:rPr>
              <a:t>Impacto directo </a:t>
            </a:r>
            <a:r>
              <a:rPr lang="es-MX" sz="2800" dirty="0">
                <a:solidFill>
                  <a:srgbClr val="0070C0"/>
                </a:solidFill>
                <a:latin typeface="Times New Roman" panose="02020603050405020304" pitchFamily="18" charset="0"/>
                <a:cs typeface="Times New Roman" panose="02020603050405020304" pitchFamily="18" charset="0"/>
              </a:rPr>
              <a:t>en el “Indicador de carencia por acceso a los servicios básicos en la vivienda” determinado por CONEVAL, y que atiendan la pobreza extrema</a:t>
            </a:r>
            <a:r>
              <a:rPr lang="es-MX" sz="2800" dirty="0" smtClean="0">
                <a:solidFill>
                  <a:srgbClr val="0070C0"/>
                </a:solidFill>
                <a:latin typeface="Times New Roman" panose="02020603050405020304" pitchFamily="18" charset="0"/>
                <a:cs typeface="Times New Roman" panose="02020603050405020304" pitchFamily="18" charset="0"/>
              </a:rPr>
              <a:t>.</a:t>
            </a:r>
          </a:p>
          <a:p>
            <a:pPr marL="984250" indent="-531813" algn="just">
              <a:buFont typeface="Wingdings" panose="05000000000000000000" pitchFamily="2" charset="2"/>
              <a:buChar char="ü"/>
            </a:pPr>
            <a:endParaRPr lang="es-MX" sz="150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800" dirty="0" smtClean="0">
                <a:solidFill>
                  <a:prstClr val="black"/>
                </a:solidFill>
                <a:latin typeface="Times New Roman" panose="02020603050405020304" pitchFamily="18" charset="0"/>
                <a:cs typeface="Times New Roman" panose="02020603050405020304" pitchFamily="18" charset="0"/>
              </a:rPr>
              <a:t>Localidades consideradas </a:t>
            </a:r>
            <a:r>
              <a:rPr lang="es-MX" sz="2800" dirty="0">
                <a:solidFill>
                  <a:prstClr val="black"/>
                </a:solidFill>
                <a:latin typeface="Times New Roman" panose="02020603050405020304" pitchFamily="18" charset="0"/>
                <a:cs typeface="Times New Roman" panose="02020603050405020304" pitchFamily="18" charset="0"/>
              </a:rPr>
              <a:t>por la SEDESOL </a:t>
            </a:r>
            <a:r>
              <a:rPr lang="es-MX" sz="2800" dirty="0" smtClean="0">
                <a:solidFill>
                  <a:prstClr val="black"/>
                </a:solidFill>
                <a:latin typeface="Times New Roman" panose="02020603050405020304" pitchFamily="18" charset="0"/>
                <a:cs typeface="Times New Roman" panose="02020603050405020304" pitchFamily="18" charset="0"/>
              </a:rPr>
              <a:t>en SINHAMBRE; </a:t>
            </a:r>
            <a:r>
              <a:rPr lang="es-MX" sz="2800" dirty="0">
                <a:solidFill>
                  <a:prstClr val="black"/>
                </a:solidFill>
                <a:latin typeface="Times New Roman" panose="02020603050405020304" pitchFamily="18" charset="0"/>
                <a:cs typeface="Times New Roman" panose="02020603050405020304" pitchFamily="18" charset="0"/>
              </a:rPr>
              <a:t>con cobertura de agua de hasta 20</a:t>
            </a:r>
            <a:r>
              <a:rPr lang="es-MX" sz="2800" dirty="0" smtClean="0">
                <a:solidFill>
                  <a:prstClr val="black"/>
                </a:solidFill>
                <a:latin typeface="Times New Roman" panose="02020603050405020304" pitchFamily="18" charset="0"/>
                <a:cs typeface="Times New Roman" panose="02020603050405020304" pitchFamily="18" charset="0"/>
              </a:rPr>
              <a:t>%.</a:t>
            </a:r>
          </a:p>
          <a:p>
            <a:pPr marL="984250" indent="-531813" algn="just">
              <a:buFont typeface="Wingdings" panose="05000000000000000000" pitchFamily="2" charset="2"/>
              <a:buChar char="ü"/>
            </a:pPr>
            <a:endParaRPr lang="es-MX" sz="120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800" dirty="0" smtClean="0">
                <a:solidFill>
                  <a:prstClr val="black"/>
                </a:solidFill>
                <a:latin typeface="Times New Roman" panose="02020603050405020304" pitchFamily="18" charset="0"/>
                <a:cs typeface="Times New Roman" panose="02020603050405020304" pitchFamily="18" charset="0"/>
              </a:rPr>
              <a:t>Localidades propuestas por </a:t>
            </a:r>
            <a:r>
              <a:rPr lang="es-MX" sz="2800" dirty="0">
                <a:solidFill>
                  <a:prstClr val="black"/>
                </a:solidFill>
                <a:latin typeface="Times New Roman" panose="02020603050405020304" pitchFamily="18" charset="0"/>
                <a:cs typeface="Times New Roman" panose="02020603050405020304" pitchFamily="18" charset="0"/>
              </a:rPr>
              <a:t>Conagua como prioritarias</a:t>
            </a:r>
            <a:r>
              <a:rPr lang="es-MX" sz="2800" dirty="0" smtClean="0">
                <a:solidFill>
                  <a:prstClr val="black"/>
                </a:solidFill>
                <a:latin typeface="Times New Roman" panose="02020603050405020304" pitchFamily="18" charset="0"/>
                <a:cs typeface="Times New Roman" panose="02020603050405020304" pitchFamily="18" charset="0"/>
              </a:rPr>
              <a:t>.</a:t>
            </a:r>
          </a:p>
          <a:p>
            <a:pPr marL="984250" indent="-531813" algn="just">
              <a:buFont typeface="Wingdings" panose="05000000000000000000" pitchFamily="2" charset="2"/>
              <a:buChar char="ü"/>
            </a:pPr>
            <a:endParaRPr lang="es-MX" sz="120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800" dirty="0">
                <a:solidFill>
                  <a:prstClr val="black"/>
                </a:solidFill>
                <a:latin typeface="Times New Roman" panose="02020603050405020304" pitchFamily="18" charset="0"/>
                <a:cs typeface="Times New Roman" panose="02020603050405020304" pitchFamily="18" charset="0"/>
              </a:rPr>
              <a:t>Obras </a:t>
            </a:r>
            <a:r>
              <a:rPr lang="es-MX" sz="2800" dirty="0" smtClean="0">
                <a:solidFill>
                  <a:prstClr val="black"/>
                </a:solidFill>
                <a:latin typeface="Times New Roman" panose="02020603050405020304" pitchFamily="18" charset="0"/>
                <a:cs typeface="Times New Roman" panose="02020603050405020304" pitchFamily="18" charset="0"/>
              </a:rPr>
              <a:t>que </a:t>
            </a:r>
            <a:r>
              <a:rPr lang="es-MX" sz="2800" dirty="0">
                <a:solidFill>
                  <a:prstClr val="black"/>
                </a:solidFill>
                <a:latin typeface="Times New Roman" panose="02020603050405020304" pitchFamily="18" charset="0"/>
                <a:cs typeface="Times New Roman" panose="02020603050405020304" pitchFamily="18" charset="0"/>
              </a:rPr>
              <a:t>requieran </a:t>
            </a:r>
            <a:r>
              <a:rPr lang="es-MX" sz="2800" dirty="0" smtClean="0">
                <a:solidFill>
                  <a:prstClr val="black"/>
                </a:solidFill>
                <a:latin typeface="Times New Roman" panose="02020603050405020304" pitchFamily="18" charset="0"/>
                <a:cs typeface="Times New Roman" panose="02020603050405020304" pitchFamily="18" charset="0"/>
              </a:rPr>
              <a:t>continuidad.</a:t>
            </a:r>
          </a:p>
          <a:p>
            <a:pPr marL="984250" indent="-531813" algn="just">
              <a:buFont typeface="Wingdings" panose="05000000000000000000" pitchFamily="2" charset="2"/>
              <a:buChar char="ü"/>
            </a:pPr>
            <a:endParaRPr lang="es-MX" sz="120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800" dirty="0" smtClean="0">
                <a:solidFill>
                  <a:prstClr val="black"/>
                </a:solidFill>
                <a:latin typeface="Times New Roman" panose="02020603050405020304" pitchFamily="18" charset="0"/>
                <a:cs typeface="Times New Roman" panose="02020603050405020304" pitchFamily="18" charset="0"/>
              </a:rPr>
              <a:t>Acciones que incrementen coberturas.</a:t>
            </a:r>
            <a:endParaRPr lang="es-MX" sz="280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endParaRPr lang="es-MX" sz="1500" dirty="0">
              <a:solidFill>
                <a:prstClr val="black"/>
              </a:solidFill>
              <a:latin typeface="Times New Roman" panose="02020603050405020304" pitchFamily="18" charset="0"/>
              <a:cs typeface="Times New Roman" panose="02020603050405020304" pitchFamily="18" charset="0"/>
            </a:endParaRPr>
          </a:p>
          <a:p>
            <a:pPr algn="just"/>
            <a:endParaRPr lang="es-MX" sz="1400" dirty="0">
              <a:solidFill>
                <a:prstClr val="black"/>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0" y="1155599"/>
            <a:ext cx="12192000" cy="584775"/>
          </a:xfrm>
          <a:prstGeom prst="rect">
            <a:avLst/>
          </a:prstGeom>
        </p:spPr>
        <p:txBody>
          <a:bodyPr wrap="square">
            <a:spAutoFit/>
          </a:bodyPr>
          <a:lstStyle/>
          <a:p>
            <a:pPr algn="ctr"/>
            <a:r>
              <a:rPr lang="es-MX" sz="32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Priorización de las Acciones</a:t>
            </a:r>
          </a:p>
        </p:txBody>
      </p:sp>
      <p:sp>
        <p:nvSpPr>
          <p:cNvPr id="16" name="Rectángulo 15"/>
          <p:cNvSpPr/>
          <p:nvPr/>
        </p:nvSpPr>
        <p:spPr>
          <a:xfrm>
            <a:off x="0" y="486244"/>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11" name="Grupo 10"/>
          <p:cNvGrpSpPr/>
          <p:nvPr/>
        </p:nvGrpSpPr>
        <p:grpSpPr>
          <a:xfrm>
            <a:off x="317680" y="1707716"/>
            <a:ext cx="11618505" cy="4359728"/>
            <a:chOff x="334009" y="1740374"/>
            <a:chExt cx="11618505" cy="4359728"/>
          </a:xfrm>
          <a:effectLst>
            <a:outerShdw blurRad="50800" dist="38100" dir="2700000" algn="tl" rotWithShape="0">
              <a:prstClr val="black">
                <a:alpha val="40000"/>
              </a:prstClr>
            </a:outerShdw>
          </a:effectLst>
        </p:grpSpPr>
        <p:cxnSp>
          <p:nvCxnSpPr>
            <p:cNvPr id="3" name="Conector recto 2"/>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 name="Grupo 11"/>
          <p:cNvGrpSpPr/>
          <p:nvPr/>
        </p:nvGrpSpPr>
        <p:grpSpPr>
          <a:xfrm>
            <a:off x="251339" y="-57943"/>
            <a:ext cx="3018433" cy="634225"/>
            <a:chOff x="251339" y="-57943"/>
            <a:chExt cx="3018433" cy="634225"/>
          </a:xfrm>
        </p:grpSpPr>
        <p:sp>
          <p:nvSpPr>
            <p:cNvPr id="26" name="Rectángulo 25"/>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8" name="Imagen 17"/>
          <p:cNvPicPr/>
          <p:nvPr/>
        </p:nvPicPr>
        <p:blipFill>
          <a:blip r:embed="rId6">
            <a:extLst>
              <a:ext uri="{28A0092B-C50C-407E-A947-70E740481C1C}">
                <a14:useLocalDpi xmlns:a14="http://schemas.microsoft.com/office/drawing/2010/main" val="0"/>
              </a:ext>
            </a:extLst>
          </a:blip>
          <a:srcRect/>
          <a:stretch>
            <a:fillRect/>
          </a:stretch>
        </p:blipFill>
        <p:spPr bwMode="auto">
          <a:xfrm>
            <a:off x="4145754" y="-15151"/>
            <a:ext cx="4648610" cy="548640"/>
          </a:xfrm>
          <a:prstGeom prst="rect">
            <a:avLst/>
          </a:prstGeom>
          <a:noFill/>
        </p:spPr>
      </p:pic>
    </p:spTree>
    <p:extLst>
      <p:ext uri="{BB962C8B-B14F-4D97-AF65-F5344CB8AC3E}">
        <p14:creationId xmlns:p14="http://schemas.microsoft.com/office/powerpoint/2010/main" val="207201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381452" y="1838081"/>
            <a:ext cx="11306174" cy="4985980"/>
          </a:xfrm>
          <a:prstGeom prst="rect">
            <a:avLst/>
          </a:prstGeom>
        </p:spPr>
        <p:txBody>
          <a:bodyPr wrap="square">
            <a:spAutoFit/>
          </a:bodyPr>
          <a:lstStyle/>
          <a:p>
            <a:pPr marL="984250" indent="-457200"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Sectorización</a:t>
            </a:r>
            <a:r>
              <a:rPr lang="es-MX" sz="2650" dirty="0">
                <a:solidFill>
                  <a:prstClr val="black"/>
                </a:solidFill>
                <a:latin typeface="Times New Roman" panose="02020603050405020304" pitchFamily="18" charset="0"/>
                <a:cs typeface="Times New Roman" panose="02020603050405020304" pitchFamily="18" charset="0"/>
              </a:rPr>
              <a:t>, detección y eliminación de fugas.</a:t>
            </a:r>
          </a:p>
          <a:p>
            <a:pPr marL="984250" indent="-457200"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Fortalecimiento </a:t>
            </a:r>
            <a:r>
              <a:rPr lang="es-MX" sz="2650" dirty="0">
                <a:solidFill>
                  <a:prstClr val="black"/>
                </a:solidFill>
                <a:latin typeface="Times New Roman" panose="02020603050405020304" pitchFamily="18" charset="0"/>
                <a:cs typeface="Times New Roman" panose="02020603050405020304" pitchFamily="18" charset="0"/>
              </a:rPr>
              <a:t>y </a:t>
            </a:r>
            <a:r>
              <a:rPr lang="es-MX" sz="2650" dirty="0" smtClean="0">
                <a:solidFill>
                  <a:prstClr val="black"/>
                </a:solidFill>
                <a:latin typeface="Times New Roman" panose="02020603050405020304" pitchFamily="18" charset="0"/>
                <a:cs typeface="Times New Roman" panose="02020603050405020304" pitchFamily="18" charset="0"/>
              </a:rPr>
              <a:t>conservación de los </a:t>
            </a:r>
            <a:r>
              <a:rPr lang="es-MX" sz="2650" dirty="0">
                <a:solidFill>
                  <a:prstClr val="black"/>
                </a:solidFill>
                <a:latin typeface="Times New Roman" panose="02020603050405020304" pitchFamily="18" charset="0"/>
                <a:cs typeface="Times New Roman" panose="02020603050405020304" pitchFamily="18" charset="0"/>
              </a:rPr>
              <a:t>sistemas de macro y </a:t>
            </a:r>
            <a:r>
              <a:rPr lang="es-MX" sz="2650" dirty="0" err="1">
                <a:solidFill>
                  <a:prstClr val="black"/>
                </a:solidFill>
                <a:latin typeface="Times New Roman" panose="02020603050405020304" pitchFamily="18" charset="0"/>
                <a:cs typeface="Times New Roman" panose="02020603050405020304" pitchFamily="18" charset="0"/>
              </a:rPr>
              <a:t>micromedición</a:t>
            </a:r>
            <a:r>
              <a:rPr lang="es-MX" sz="2650" dirty="0">
                <a:solidFill>
                  <a:prstClr val="black"/>
                </a:solidFill>
                <a:latin typeface="Times New Roman" panose="02020603050405020304" pitchFamily="18" charset="0"/>
                <a:cs typeface="Times New Roman" panose="02020603050405020304" pitchFamily="18" charset="0"/>
              </a:rPr>
              <a:t> de volúmenes, padrón de usuarios, facturación y cobranza</a:t>
            </a:r>
            <a:r>
              <a:rPr lang="es-MX" sz="2650" dirty="0" smtClean="0">
                <a:solidFill>
                  <a:prstClr val="black"/>
                </a:solidFill>
                <a:latin typeface="Times New Roman" panose="02020603050405020304" pitchFamily="18" charset="0"/>
                <a:cs typeface="Times New Roman" panose="02020603050405020304" pitchFamily="18" charset="0"/>
              </a:rPr>
              <a:t>.</a:t>
            </a:r>
          </a:p>
          <a:p>
            <a:pPr marL="984250" indent="-457200"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Destinos </a:t>
            </a:r>
            <a:r>
              <a:rPr lang="es-MX" sz="2650" dirty="0">
                <a:solidFill>
                  <a:prstClr val="black"/>
                </a:solidFill>
                <a:latin typeface="Times New Roman" panose="02020603050405020304" pitchFamily="18" charset="0"/>
                <a:cs typeface="Times New Roman" panose="02020603050405020304" pitchFamily="18" charset="0"/>
              </a:rPr>
              <a:t>turísticos prioritarios o Pueblos </a:t>
            </a:r>
            <a:r>
              <a:rPr lang="es-MX" sz="2650" dirty="0" smtClean="0">
                <a:solidFill>
                  <a:prstClr val="black"/>
                </a:solidFill>
                <a:latin typeface="Times New Roman" panose="02020603050405020304" pitchFamily="18" charset="0"/>
                <a:cs typeface="Times New Roman" panose="02020603050405020304" pitchFamily="18" charset="0"/>
              </a:rPr>
              <a:t>Mágicos  considerados </a:t>
            </a:r>
            <a:r>
              <a:rPr lang="es-MX" sz="2650" dirty="0">
                <a:solidFill>
                  <a:prstClr val="black"/>
                </a:solidFill>
                <a:latin typeface="Times New Roman" panose="02020603050405020304" pitchFamily="18" charset="0"/>
                <a:cs typeface="Times New Roman" panose="02020603050405020304" pitchFamily="18" charset="0"/>
              </a:rPr>
              <a:t>por la </a:t>
            </a:r>
            <a:r>
              <a:rPr lang="es-MX" sz="2650" dirty="0" err="1" smtClean="0">
                <a:solidFill>
                  <a:prstClr val="black"/>
                </a:solidFill>
                <a:latin typeface="Times New Roman" panose="02020603050405020304" pitchFamily="18" charset="0"/>
                <a:cs typeface="Times New Roman" panose="02020603050405020304" pitchFamily="18" charset="0"/>
              </a:rPr>
              <a:t>SECTUR</a:t>
            </a:r>
            <a:r>
              <a:rPr lang="es-MX" sz="2650" dirty="0" smtClean="0">
                <a:solidFill>
                  <a:prstClr val="black"/>
                </a:solidFill>
                <a:latin typeface="Times New Roman" panose="02020603050405020304" pitchFamily="18" charset="0"/>
                <a:cs typeface="Times New Roman" panose="02020603050405020304" pitchFamily="18" charset="0"/>
              </a:rPr>
              <a:t>.</a:t>
            </a:r>
            <a:endParaRPr lang="es-MX" sz="2650" dirty="0">
              <a:solidFill>
                <a:prstClr val="black"/>
              </a:solidFill>
              <a:latin typeface="Times New Roman" panose="02020603050405020304" pitchFamily="18" charset="0"/>
              <a:cs typeface="Times New Roman" panose="02020603050405020304" pitchFamily="18" charset="0"/>
            </a:endParaRPr>
          </a:p>
          <a:p>
            <a:pPr marL="984250" indent="-531813"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Obras de prevención </a:t>
            </a:r>
            <a:r>
              <a:rPr lang="es-MX" sz="2650" dirty="0">
                <a:solidFill>
                  <a:prstClr val="black"/>
                </a:solidFill>
                <a:latin typeface="Times New Roman" panose="02020603050405020304" pitchFamily="18" charset="0"/>
                <a:cs typeface="Times New Roman" panose="02020603050405020304" pitchFamily="18" charset="0"/>
              </a:rPr>
              <a:t>y </a:t>
            </a:r>
            <a:r>
              <a:rPr lang="es-MX" sz="2650" dirty="0" smtClean="0">
                <a:solidFill>
                  <a:prstClr val="black"/>
                </a:solidFill>
                <a:latin typeface="Times New Roman" panose="02020603050405020304" pitchFamily="18" charset="0"/>
                <a:cs typeface="Times New Roman" panose="02020603050405020304" pitchFamily="18" charset="0"/>
              </a:rPr>
              <a:t>mitigación de daños, </a:t>
            </a:r>
            <a:r>
              <a:rPr lang="es-MX" sz="2650" dirty="0">
                <a:solidFill>
                  <a:prstClr val="black"/>
                </a:solidFill>
                <a:latin typeface="Times New Roman" panose="02020603050405020304" pitchFamily="18" charset="0"/>
                <a:cs typeface="Times New Roman" panose="02020603050405020304" pitchFamily="18" charset="0"/>
              </a:rPr>
              <a:t>derivados del cambio climático.</a:t>
            </a:r>
          </a:p>
          <a:p>
            <a:pPr marL="984250" indent="-531813"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Obras derivadas </a:t>
            </a:r>
            <a:r>
              <a:rPr lang="es-MX" sz="2650" dirty="0">
                <a:solidFill>
                  <a:prstClr val="black"/>
                </a:solidFill>
                <a:latin typeface="Times New Roman" panose="02020603050405020304" pitchFamily="18" charset="0"/>
                <a:cs typeface="Times New Roman" panose="02020603050405020304" pitchFamily="18" charset="0"/>
              </a:rPr>
              <a:t>de un acuerdo </a:t>
            </a:r>
            <a:r>
              <a:rPr lang="es-MX" sz="2650" dirty="0" smtClean="0">
                <a:solidFill>
                  <a:prstClr val="black"/>
                </a:solidFill>
                <a:latin typeface="Times New Roman" panose="02020603050405020304" pitchFamily="18" charset="0"/>
                <a:cs typeface="Times New Roman" panose="02020603050405020304" pitchFamily="18" charset="0"/>
              </a:rPr>
              <a:t>internacional.</a:t>
            </a:r>
          </a:p>
          <a:p>
            <a:pPr marL="984250" indent="-531813"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Obras de recarga artificial de acuíferos.</a:t>
            </a:r>
          </a:p>
          <a:p>
            <a:pPr marL="984250" indent="-531813" algn="just">
              <a:buFont typeface="Wingdings" panose="05000000000000000000" pitchFamily="2" charset="2"/>
              <a:buChar char="ü"/>
            </a:pPr>
            <a:r>
              <a:rPr lang="es-MX" sz="2650" dirty="0" smtClean="0">
                <a:solidFill>
                  <a:prstClr val="black"/>
                </a:solidFill>
                <a:latin typeface="Times New Roman" panose="02020603050405020304" pitchFamily="18" charset="0"/>
                <a:cs typeface="Times New Roman" panose="02020603050405020304" pitchFamily="18" charset="0"/>
              </a:rPr>
              <a:t>Las demás acciones consideradas en el apartado.</a:t>
            </a:r>
          </a:p>
          <a:p>
            <a:pPr marL="984250" indent="-531813" algn="just">
              <a:buFont typeface="Wingdings" panose="05000000000000000000" pitchFamily="2" charset="2"/>
              <a:buChar char="ü"/>
            </a:pPr>
            <a:endParaRPr lang="es-MX" sz="2650" dirty="0" smtClean="0">
              <a:solidFill>
                <a:prstClr val="black"/>
              </a:solidFill>
              <a:latin typeface="Times New Roman" panose="02020603050405020304" pitchFamily="18" charset="0"/>
              <a:cs typeface="Times New Roman" panose="02020603050405020304" pitchFamily="18" charset="0"/>
            </a:endParaRPr>
          </a:p>
          <a:p>
            <a:pPr algn="just"/>
            <a:endParaRPr lang="es-MX" sz="2650" dirty="0">
              <a:solidFill>
                <a:prstClr val="black"/>
              </a:solidFill>
              <a:latin typeface="Times New Roman" panose="02020603050405020304" pitchFamily="18" charset="0"/>
              <a:cs typeface="Times New Roman" panose="02020603050405020304" pitchFamily="18" charset="0"/>
            </a:endParaRPr>
          </a:p>
        </p:txBody>
      </p:sp>
      <p:sp>
        <p:nvSpPr>
          <p:cNvPr id="25" name="Rectángulo 24"/>
          <p:cNvSpPr/>
          <p:nvPr/>
        </p:nvSpPr>
        <p:spPr>
          <a:xfrm>
            <a:off x="0" y="1155599"/>
            <a:ext cx="12192000" cy="584775"/>
          </a:xfrm>
          <a:prstGeom prst="rect">
            <a:avLst/>
          </a:prstGeom>
        </p:spPr>
        <p:txBody>
          <a:bodyPr wrap="square">
            <a:spAutoFit/>
          </a:bodyPr>
          <a:lstStyle/>
          <a:p>
            <a:pPr algn="ctr"/>
            <a:r>
              <a:rPr lang="es-MX" sz="32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Priorización de las Acciones</a:t>
            </a:r>
          </a:p>
        </p:txBody>
      </p:sp>
      <p:sp>
        <p:nvSpPr>
          <p:cNvPr id="26" name="Rectángulo 25"/>
          <p:cNvSpPr/>
          <p:nvPr/>
        </p:nvSpPr>
        <p:spPr>
          <a:xfrm>
            <a:off x="0" y="486244"/>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8" name="Grupo 27"/>
          <p:cNvGrpSpPr/>
          <p:nvPr/>
        </p:nvGrpSpPr>
        <p:grpSpPr>
          <a:xfrm>
            <a:off x="317680" y="1707716"/>
            <a:ext cx="11618505" cy="4359728"/>
            <a:chOff x="334009" y="1740374"/>
            <a:chExt cx="11618505" cy="4359728"/>
          </a:xfrm>
          <a:effectLst>
            <a:outerShdw blurRad="50800" dist="38100" dir="2700000" algn="tl" rotWithShape="0">
              <a:prstClr val="black">
                <a:alpha val="40000"/>
              </a:prstClr>
            </a:outerShdw>
          </a:effectLst>
        </p:grpSpPr>
        <p:cxnSp>
          <p:nvCxnSpPr>
            <p:cNvPr id="29" name="Conector recto 28"/>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2" name="Grupo 31"/>
          <p:cNvGrpSpPr/>
          <p:nvPr/>
        </p:nvGrpSpPr>
        <p:grpSpPr>
          <a:xfrm>
            <a:off x="251339" y="-57943"/>
            <a:ext cx="3018433" cy="634225"/>
            <a:chOff x="251339" y="-57943"/>
            <a:chExt cx="3018433" cy="634225"/>
          </a:xfrm>
        </p:grpSpPr>
        <p:sp>
          <p:nvSpPr>
            <p:cNvPr id="33" name="Rectángulo 32"/>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4" name="Imagen 13"/>
          <p:cNvPicPr/>
          <p:nvPr/>
        </p:nvPicPr>
        <p:blipFill>
          <a:blip r:embed="rId6">
            <a:extLst>
              <a:ext uri="{28A0092B-C50C-407E-A947-70E740481C1C}">
                <a14:useLocalDpi xmlns:a14="http://schemas.microsoft.com/office/drawing/2010/main" val="0"/>
              </a:ext>
            </a:extLst>
          </a:blip>
          <a:srcRect/>
          <a:stretch>
            <a:fillRect/>
          </a:stretch>
        </p:blipFill>
        <p:spPr bwMode="auto">
          <a:xfrm>
            <a:off x="4078190" y="-27929"/>
            <a:ext cx="4648610" cy="548640"/>
          </a:xfrm>
          <a:prstGeom prst="rect">
            <a:avLst/>
          </a:prstGeom>
          <a:noFill/>
        </p:spPr>
      </p:pic>
    </p:spTree>
    <p:extLst>
      <p:ext uri="{BB962C8B-B14F-4D97-AF65-F5344CB8AC3E}">
        <p14:creationId xmlns:p14="http://schemas.microsoft.com/office/powerpoint/2010/main" val="317807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2" name="Rectángulo 1"/>
          <p:cNvSpPr/>
          <p:nvPr/>
        </p:nvSpPr>
        <p:spPr>
          <a:xfrm>
            <a:off x="442912" y="1867718"/>
            <a:ext cx="11306174" cy="3693319"/>
          </a:xfrm>
          <a:prstGeom prst="rect">
            <a:avLst/>
          </a:prstGeom>
        </p:spPr>
        <p:txBody>
          <a:bodyPr wrap="square">
            <a:spAutoFit/>
          </a:bodyPr>
          <a:lstStyle/>
          <a:p>
            <a:pPr algn="just"/>
            <a:endParaRPr lang="es-MX" dirty="0">
              <a:solidFill>
                <a:prstClr val="black"/>
              </a:solidFill>
              <a:latin typeface="Times New Roman" panose="02020603050405020304" pitchFamily="18" charset="0"/>
              <a:cs typeface="Times New Roman" panose="02020603050405020304" pitchFamily="18" charset="0"/>
            </a:endParaRPr>
          </a:p>
          <a:p>
            <a:pPr algn="just"/>
            <a:r>
              <a:rPr lang="es-MX"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 </a:t>
            </a:r>
            <a:r>
              <a:rPr lang="es-MX"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Organismo operador deberá programar al menos el 10% de sus recursos asignados para acciones de macromedición de sus fuentes de captación, hasta medir al 100 % sus extracciones.</a:t>
            </a:r>
          </a:p>
          <a:p>
            <a:pPr algn="just"/>
            <a:endParaRPr lang="es-MX" sz="20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MX"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Las asignaciones federales que se otorguen no podrán ser utilizadas para la operación y mantenimiento de la infraestructura, a menos de que se trate de operación </a:t>
            </a:r>
            <a:r>
              <a:rPr lang="es-MX"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transitoria en plantas potabilizadoras </a:t>
            </a:r>
            <a:r>
              <a:rPr lang="es-MX"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 </a:t>
            </a:r>
            <a:r>
              <a:rPr lang="es-MX"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desaladoras</a:t>
            </a:r>
            <a:r>
              <a:rPr lang="es-MX"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por </a:t>
            </a:r>
            <a:r>
              <a:rPr lang="es-MX"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 plazo no mayor a 12 </a:t>
            </a:r>
            <a:r>
              <a:rPr lang="es-MX"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meses</a:t>
            </a:r>
            <a:endParaRPr lang="es-MX"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ángulo 16"/>
          <p:cNvSpPr/>
          <p:nvPr/>
        </p:nvSpPr>
        <p:spPr>
          <a:xfrm>
            <a:off x="0" y="812824"/>
            <a:ext cx="12192000"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¿Dónde se focalizan los recursos?</a:t>
            </a:r>
          </a:p>
        </p:txBody>
      </p:sp>
      <p:grpSp>
        <p:nvGrpSpPr>
          <p:cNvPr id="26" name="Grupo 25"/>
          <p:cNvGrpSpPr/>
          <p:nvPr/>
        </p:nvGrpSpPr>
        <p:grpSpPr>
          <a:xfrm>
            <a:off x="317680" y="1901605"/>
            <a:ext cx="11618505" cy="3633782"/>
            <a:chOff x="334009" y="1740374"/>
            <a:chExt cx="11618505" cy="4359728"/>
          </a:xfrm>
          <a:effectLst>
            <a:outerShdw blurRad="50800" dist="38100" dir="2700000" algn="tl" rotWithShape="0">
              <a:prstClr val="black">
                <a:alpha val="40000"/>
              </a:prstClr>
            </a:outerShdw>
          </a:effectLst>
        </p:grpSpPr>
        <p:cxnSp>
          <p:nvCxnSpPr>
            <p:cNvPr id="27" name="Conector recto 26"/>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a:off x="251339" y="-57943"/>
            <a:ext cx="3018433" cy="634225"/>
            <a:chOff x="251339" y="-57943"/>
            <a:chExt cx="3018433" cy="634225"/>
          </a:xfrm>
        </p:grpSpPr>
        <p:sp>
          <p:nvSpPr>
            <p:cNvPr id="31" name="Rectángulo 30"/>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4" name="Imagen 13"/>
          <p:cNvPicPr/>
          <p:nvPr/>
        </p:nvPicPr>
        <p:blipFill>
          <a:blip r:embed="rId6">
            <a:extLst>
              <a:ext uri="{28A0092B-C50C-407E-A947-70E740481C1C}">
                <a14:useLocalDpi xmlns:a14="http://schemas.microsoft.com/office/drawing/2010/main" val="0"/>
              </a:ext>
            </a:extLst>
          </a:blip>
          <a:srcRect/>
          <a:stretch>
            <a:fillRect/>
          </a:stretch>
        </p:blipFill>
        <p:spPr bwMode="auto">
          <a:xfrm>
            <a:off x="4060722" y="0"/>
            <a:ext cx="4648610" cy="548640"/>
          </a:xfrm>
          <a:prstGeom prst="rect">
            <a:avLst/>
          </a:prstGeom>
          <a:noFill/>
        </p:spPr>
      </p:pic>
    </p:spTree>
    <p:extLst>
      <p:ext uri="{BB962C8B-B14F-4D97-AF65-F5344CB8AC3E}">
        <p14:creationId xmlns:p14="http://schemas.microsoft.com/office/powerpoint/2010/main" val="875414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13" name="1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85" y="6674677"/>
            <a:ext cx="1858829" cy="72096"/>
          </a:xfrm>
          <a:prstGeom prst="rect">
            <a:avLst/>
          </a:prstGeom>
        </p:spPr>
      </p:pic>
      <p:sp>
        <p:nvSpPr>
          <p:cNvPr id="18" name="Rectángulo 17"/>
          <p:cNvSpPr/>
          <p:nvPr/>
        </p:nvSpPr>
        <p:spPr>
          <a:xfrm>
            <a:off x="244928" y="1131520"/>
            <a:ext cx="11947071" cy="769441"/>
          </a:xfrm>
          <a:prstGeom prst="rect">
            <a:avLst/>
          </a:prstGeom>
        </p:spPr>
        <p:txBody>
          <a:bodyPr wrap="square">
            <a:spAutoFit/>
          </a:bodyPr>
          <a:lstStyle/>
          <a:p>
            <a:r>
              <a:rPr lang="es-ES" sz="4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s-MX" sz="24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RINCIPALES ACCIONES DEL PROGRAMA</a:t>
            </a:r>
            <a:endParaRPr lang="es-MX" sz="3200" b="1" dirty="0" smtClean="0">
              <a:solidFill>
                <a:prstClr val="black">
                  <a:lumMod val="75000"/>
                  <a:lumOff val="2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6" name="3 Marcador de contenido"/>
          <p:cNvGraphicFramePr>
            <a:graphicFrameLocks/>
          </p:cNvGraphicFramePr>
          <p:nvPr>
            <p:extLst>
              <p:ext uri="{D42A27DB-BD31-4B8C-83A1-F6EECF244321}">
                <p14:modId xmlns:p14="http://schemas.microsoft.com/office/powerpoint/2010/main" val="4258936710"/>
              </p:ext>
            </p:extLst>
          </p:nvPr>
        </p:nvGraphicFramePr>
        <p:xfrm>
          <a:off x="439498" y="2026336"/>
          <a:ext cx="8508558" cy="378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11"/>
          <p:cNvSpPr/>
          <p:nvPr/>
        </p:nvSpPr>
        <p:spPr>
          <a:xfrm>
            <a:off x="-1" y="508130"/>
            <a:ext cx="12191999" cy="707886"/>
          </a:xfrm>
          <a:prstGeom prst="rect">
            <a:avLst/>
          </a:prstGeom>
        </p:spPr>
        <p:txBody>
          <a:bodyPr wrap="square">
            <a:spAutoFit/>
          </a:bodyPr>
          <a:lstStyle/>
          <a:p>
            <a:pPr algn="ctr"/>
            <a:r>
              <a:rPr lang="es-MX" sz="4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¿Cuál es el beneficio?</a:t>
            </a:r>
          </a:p>
        </p:txBody>
      </p:sp>
      <p:grpSp>
        <p:nvGrpSpPr>
          <p:cNvPr id="19" name="Grupo 18"/>
          <p:cNvGrpSpPr/>
          <p:nvPr/>
        </p:nvGrpSpPr>
        <p:grpSpPr>
          <a:xfrm>
            <a:off x="317680" y="1900961"/>
            <a:ext cx="9022263" cy="4088772"/>
            <a:chOff x="334009" y="1740374"/>
            <a:chExt cx="11618505" cy="4359728"/>
          </a:xfrm>
          <a:effectLst>
            <a:outerShdw blurRad="50800" dist="38100" dir="2700000" algn="tl" rotWithShape="0">
              <a:prstClr val="black">
                <a:alpha val="40000"/>
              </a:prstClr>
            </a:outerShdw>
          </a:effectLst>
        </p:grpSpPr>
        <p:cxnSp>
          <p:nvCxnSpPr>
            <p:cNvPr id="20" name="Conector recto 19"/>
            <p:cNvCxnSpPr/>
            <p:nvPr/>
          </p:nvCxnSpPr>
          <p:spPr>
            <a:xfrm flipH="1">
              <a:off x="334009" y="1740374"/>
              <a:ext cx="116185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a:off x="334010" y="6100102"/>
              <a:ext cx="794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334009" y="1740374"/>
              <a:ext cx="0" cy="435972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251339" y="-57943"/>
            <a:ext cx="3018433" cy="634225"/>
            <a:chOff x="251339" y="-57943"/>
            <a:chExt cx="3018433" cy="634225"/>
          </a:xfrm>
        </p:grpSpPr>
        <p:sp>
          <p:nvSpPr>
            <p:cNvPr id="24" name="Rectángulo 23"/>
            <p:cNvSpPr/>
            <p:nvPr/>
          </p:nvSpPr>
          <p:spPr>
            <a:xfrm>
              <a:off x="251339" y="61725"/>
              <a:ext cx="2508315" cy="369332"/>
            </a:xfrm>
            <a:prstGeom prst="rect">
              <a:avLst/>
            </a:prstGeom>
          </p:spPr>
          <p:txBody>
            <a:bodyPr wrap="none">
              <a:spAutoFit/>
            </a:bodyPr>
            <a:lstStyle/>
            <a:p>
              <a:r>
                <a:rPr lang="es-MX" b="1" u="sng" dirty="0" smtClean="0">
                  <a:solidFill>
                    <a:srgbClr val="0070C0"/>
                  </a:solidFill>
                  <a:latin typeface="Times New Roman" panose="02020603050405020304" pitchFamily="18" charset="0"/>
                  <a:cs typeface="Times New Roman" panose="02020603050405020304" pitchFamily="18" charset="0"/>
                </a:rPr>
                <a:t>APARTADO URBANO</a:t>
              </a:r>
              <a:endParaRPr lang="es-ES" u="sng" dirty="0"/>
            </a:p>
          </p:txBody>
        </p:sp>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3444" y="-57943"/>
              <a:ext cx="646328" cy="634225"/>
            </a:xfrm>
            <a:prstGeom prst="rect">
              <a:avLst/>
            </a:prstGeom>
          </p:spPr>
        </p:pic>
      </p:grpSp>
      <p:pic>
        <p:nvPicPr>
          <p:cNvPr id="14" name="Imagen 13"/>
          <p:cNvPicPr/>
          <p:nvPr/>
        </p:nvPicPr>
        <p:blipFill>
          <a:blip r:embed="rId10">
            <a:extLst>
              <a:ext uri="{28A0092B-C50C-407E-A947-70E740481C1C}">
                <a14:useLocalDpi xmlns:a14="http://schemas.microsoft.com/office/drawing/2010/main" val="0"/>
              </a:ext>
            </a:extLst>
          </a:blip>
          <a:srcRect/>
          <a:stretch>
            <a:fillRect/>
          </a:stretch>
        </p:blipFill>
        <p:spPr bwMode="auto">
          <a:xfrm>
            <a:off x="3771693" y="-27946"/>
            <a:ext cx="4648610" cy="548640"/>
          </a:xfrm>
          <a:prstGeom prst="rect">
            <a:avLst/>
          </a:prstGeom>
          <a:noFill/>
        </p:spPr>
      </p:pic>
    </p:spTree>
    <p:extLst>
      <p:ext uri="{BB962C8B-B14F-4D97-AF65-F5344CB8AC3E}">
        <p14:creationId xmlns:p14="http://schemas.microsoft.com/office/powerpoint/2010/main" val="3549651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agua">
      <a:majorFont>
        <a:latin typeface="Soberana Sans"/>
        <a:ea typeface=""/>
        <a:cs typeface=""/>
      </a:majorFont>
      <a:minorFont>
        <a:latin typeface="Soberan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13268</TotalTime>
  <Words>4852</Words>
  <Application>Microsoft Office PowerPoint</Application>
  <PresentationFormat>Panorámica</PresentationFormat>
  <Paragraphs>537</Paragraphs>
  <Slides>56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Calibri</vt:lpstr>
      <vt:lpstr>Soberana Sans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Sierra González Rodrigo Israel</dc:creator>
  <cp:lastModifiedBy>Angelica Isabel Galvan Blanco</cp:lastModifiedBy>
  <cp:revision>258</cp:revision>
  <cp:lastPrinted>2015-12-09T02:00:33Z</cp:lastPrinted>
  <dcterms:created xsi:type="dcterms:W3CDTF">2015-08-19T14:32:30Z</dcterms:created>
  <dcterms:modified xsi:type="dcterms:W3CDTF">2020-03-02T18:54:41Z</dcterms:modified>
</cp:coreProperties>
</file>